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Noto Sans KR Bold" panose="020B0500000000000000" pitchFamily="34" charset="-128"/>
      <p:bold r:id="rId30"/>
    </p:embeddedFont>
    <p:embeddedFont>
      <p:font typeface="Noto Sans KR Regular" panose="020B0500000000000000" pitchFamily="34" charset="-128"/>
      <p:regular r:id="rId31"/>
    </p:embeddedFont>
    <p:embeddedFont>
      <p:font typeface="Noto Sans KR" panose="020B0500000000000000" pitchFamily="34" charset="-128"/>
      <p:regular r:id="rId32"/>
      <p:bold r:id="rId33"/>
    </p:embeddedFont>
    <p:embeddedFont>
      <p:font typeface="Poppins" pitchFamily="2" charset="0"/>
      <p:regular r:id="rId34"/>
      <p:bold r:id="rId35"/>
      <p:italic r:id="rId36"/>
      <p:boldItalic r:id="rId37"/>
    </p:embeddedFont>
    <p:embeddedFont>
      <p:font typeface="Poppins Medium" pitchFamily="2" charset="0"/>
      <p:regular r:id="rId38"/>
      <p:bold r:id="rId39"/>
      <p:italic r:id="rId40"/>
      <p:boldItalic r:id="rId41"/>
    </p:embeddedFont>
    <p:embeddedFont>
      <p:font typeface="Poppins SemiBold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0"/>
  </p:normalViewPr>
  <p:slideViewPr>
    <p:cSldViewPr snapToGrid="0">
      <p:cViewPr varScale="1">
        <p:scale>
          <a:sx n="149" d="100"/>
          <a:sy n="149" d="100"/>
        </p:scale>
        <p:origin x="6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f02095231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9f02095231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a6a2a2e6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26a6a2a2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db6813367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2bdb6813367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bdb6813367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2bdb6813367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db6813367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g2bdb6813367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db6813367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2bdb6813367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bdb6813367_1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2bdb6813367_1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bdb6813367_1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2bdb6813367_1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db6813367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2bdb6813367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bdb6813367_1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2bdb6813367_1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bdb6813367_1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g2bdb6813367_1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f02095231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f02095231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bdb6813367_1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2bdb6813367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bdb6813367_1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g2bdb6813367_1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db6813367_1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2bdb6813367_1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bdb6813367_1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g2bdb6813367_1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bdb6813367_1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g2bdb6813367_1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bdb6813367_1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g2bdb6813367_1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9f02095231_2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g19f02095231_2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c99f843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bc99f843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c99f843a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bc99f843a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c99f843a8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bc99f843a8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a6a2a2e6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6a6a2a2e6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db6813367_1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2bdb6813367_1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db6813367_1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2bdb6813367_1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db6813367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bdb6813367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647700" y="504825"/>
            <a:ext cx="3371850" cy="5153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2452034" y="870243"/>
            <a:ext cx="1057458" cy="10574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2608657" y="2326710"/>
            <a:ext cx="1143089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>
            <a:spLocks noGrp="1"/>
          </p:cNvSpPr>
          <p:nvPr>
            <p:ph type="pic" idx="3"/>
          </p:nvPr>
        </p:nvSpPr>
        <p:spPr>
          <a:xfrm>
            <a:off x="4255177" y="2326710"/>
            <a:ext cx="1143089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>
            <a:spLocks noGrp="1"/>
          </p:cNvSpPr>
          <p:nvPr>
            <p:ph type="pic" idx="4"/>
          </p:nvPr>
        </p:nvSpPr>
        <p:spPr>
          <a:xfrm>
            <a:off x="5901697" y="2326710"/>
            <a:ext cx="1143088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>
            <a:spLocks noGrp="1"/>
          </p:cNvSpPr>
          <p:nvPr>
            <p:ph type="pic" idx="5"/>
          </p:nvPr>
        </p:nvSpPr>
        <p:spPr>
          <a:xfrm>
            <a:off x="7548216" y="2326710"/>
            <a:ext cx="1143088" cy="11430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>
            <a:spLocks noGrp="1"/>
          </p:cNvSpPr>
          <p:nvPr>
            <p:ph type="pic" idx="2"/>
          </p:nvPr>
        </p:nvSpPr>
        <p:spPr>
          <a:xfrm>
            <a:off x="6484055" y="2170798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3"/>
          </p:nvPr>
        </p:nvSpPr>
        <p:spPr>
          <a:xfrm>
            <a:off x="8002877" y="2170798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4"/>
          </p:nvPr>
        </p:nvSpPr>
        <p:spPr>
          <a:xfrm>
            <a:off x="6484055" y="3715372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5"/>
          </p:nvPr>
        </p:nvSpPr>
        <p:spPr>
          <a:xfrm>
            <a:off x="8002877" y="3715372"/>
            <a:ext cx="836703" cy="7737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>
            <a:spLocks noGrp="1"/>
          </p:cNvSpPr>
          <p:nvPr>
            <p:ph type="pic" idx="2"/>
          </p:nvPr>
        </p:nvSpPr>
        <p:spPr>
          <a:xfrm>
            <a:off x="2465789" y="2122168"/>
            <a:ext cx="1869872" cy="2349809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0"/>
          <p:cNvSpPr>
            <a:spLocks noGrp="1"/>
          </p:cNvSpPr>
          <p:nvPr>
            <p:ph type="pic" idx="3"/>
          </p:nvPr>
        </p:nvSpPr>
        <p:spPr>
          <a:xfrm>
            <a:off x="4572000" y="1423846"/>
            <a:ext cx="2342557" cy="1483813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0"/>
          <p:cNvSpPr>
            <a:spLocks noGrp="1"/>
          </p:cNvSpPr>
          <p:nvPr>
            <p:ph type="pic" idx="4"/>
          </p:nvPr>
        </p:nvSpPr>
        <p:spPr>
          <a:xfrm>
            <a:off x="4571999" y="3144002"/>
            <a:ext cx="2342557" cy="1319171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>
            <a:spLocks noGrp="1"/>
          </p:cNvSpPr>
          <p:nvPr>
            <p:ph type="pic" idx="5"/>
          </p:nvPr>
        </p:nvSpPr>
        <p:spPr>
          <a:xfrm>
            <a:off x="7150897" y="1423847"/>
            <a:ext cx="1687116" cy="30481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>
            <a:spLocks noGrp="1"/>
          </p:cNvSpPr>
          <p:nvPr>
            <p:ph type="pic" idx="2"/>
          </p:nvPr>
        </p:nvSpPr>
        <p:spPr>
          <a:xfrm>
            <a:off x="7222496" y="1314582"/>
            <a:ext cx="1454704" cy="14547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>
            <a:spLocks noGrp="1"/>
          </p:cNvSpPr>
          <p:nvPr>
            <p:ph type="pic" idx="2"/>
          </p:nvPr>
        </p:nvSpPr>
        <p:spPr>
          <a:xfrm>
            <a:off x="316830" y="4405395"/>
            <a:ext cx="600859" cy="6008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gif"/><Relationship Id="rId5" Type="http://schemas.openxmlformats.org/officeDocument/2006/relationships/slide" Target="sl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slide" Target="sl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slide" Target="sl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2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slide" Target="slide1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slide" Target="slide1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slide" Target="slide1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slide" Target="slide1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slide" Target="slide1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slide" Target="slide20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slide" Target="slide2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slide" Target="slide2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gif"/><Relationship Id="rId5" Type="http://schemas.openxmlformats.org/officeDocument/2006/relationships/slide" Target="slide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slide" Target="slide2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slide" Target="slide2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slide" Target="slide25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295" y="1871525"/>
            <a:ext cx="1406447" cy="14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2790180" y="1871525"/>
            <a:ext cx="50505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50" b="0" i="0" u="none" strike="noStrike" cap="none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Spotify </a:t>
            </a:r>
            <a:r>
              <a:rPr lang="en-GB" sz="515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Playlist</a:t>
            </a:r>
            <a:endParaRPr sz="5150">
              <a:solidFill>
                <a:schemeClr val="lt1"/>
              </a:solidFill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2790205" y="2709475"/>
            <a:ext cx="50505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 AI</a:t>
            </a:r>
            <a:endParaRPr sz="2400"/>
          </a:p>
        </p:txBody>
      </p:sp>
      <p:sp>
        <p:nvSpPr>
          <p:cNvPr id="155" name="Google Shape;155;p32"/>
          <p:cNvSpPr txBox="1"/>
          <p:nvPr/>
        </p:nvSpPr>
        <p:spPr>
          <a:xfrm>
            <a:off x="3507150" y="4605475"/>
            <a:ext cx="2129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</a:t>
            </a:r>
            <a:r>
              <a:rPr lang="en-GB" sz="17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</a:t>
            </a: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ie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1"/>
          <p:cNvSpPr/>
          <p:nvPr/>
        </p:nvSpPr>
        <p:spPr>
          <a:xfrm>
            <a:off x="5581063" y="2571750"/>
            <a:ext cx="2867192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2527285" y="2571750"/>
            <a:ext cx="2867192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41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646" name="Google Shape;646;p41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41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650" name="Google Shape;650;p41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1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41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653" name="Google Shape;653;p41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1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41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656" name="Google Shape;656;p41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1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41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659" name="Google Shape;659;p41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1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1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41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663" name="Google Shape;663;p41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664" name="Google Shape;664;p41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5" name="Google Shape;665;p41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41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667" name="Google Shape;667;p41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1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41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670" name="Google Shape;670;p41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1" name="Google Shape;671;p41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1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" name="Google Shape;673;p41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674" name="Google Shape;674;p41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1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78" name="Google Shape;678;p41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1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1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682" name="Google Shape;682;p41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683" name="Google Shape;683;p41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684" name="Google Shape;684;p41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685" name="Google Shape;685;p41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686" name="Google Shape;686;p41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687" name="Google Shape;687;p41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1"/>
          <p:cNvSpPr txBox="1"/>
          <p:nvPr/>
        </p:nvSpPr>
        <p:spPr>
          <a:xfrm>
            <a:off x="2373025" y="2128600"/>
            <a:ext cx="622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그래프 신경망(Graph Neural Networks, GNNs), 왜 사용할까?</a:t>
            </a:r>
            <a:endParaRPr sz="1600" b="1">
              <a:solidFill>
                <a:schemeClr val="lt1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2711225" y="2793900"/>
            <a:ext cx="24993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대부분의 기계 학습 방법이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순차적 데이터(예: 텍스트)나 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격자 데이터(예: 이미지)에 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중점을 두고 있으며,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이전 신경망 모델들은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그래프 데이터의 복잡한 구조</a:t>
            </a:r>
            <a:r>
              <a:rPr lang="en-GB" sz="130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를 다루는 데 어려움을 겪는다는 점</a:t>
            </a:r>
            <a:endParaRPr sz="130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690" name="Google Shape;690;p41"/>
          <p:cNvSpPr txBox="1"/>
          <p:nvPr/>
        </p:nvSpPr>
        <p:spPr>
          <a:xfrm>
            <a:off x="5695263" y="2793900"/>
            <a:ext cx="26388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반면, GNN은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데이터의 그래프 구조를 활용하여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노드와 엣지 간의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고차 의존성뿐만 아니라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 및 엣지의 특성을 포착하여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노드, 엣지 또는 (하위)그래프의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임베딩이나 표현을 학습할 수 있다!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pic>
        <p:nvPicPr>
          <p:cNvPr id="691" name="Google Shape;6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418863"/>
            <a:ext cx="6527775" cy="3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2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p42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698" name="Google Shape;698;p4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2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702" name="Google Shape;702;p4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2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2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705" name="Google Shape;705;p4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2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42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708" name="Google Shape;708;p42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42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711" name="Google Shape;711;p42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2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2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p42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715" name="Google Shape;715;p42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716" name="Google Shape;716;p42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7" name="Google Shape;717;p42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42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719" name="Google Shape;719;p42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2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1" name="Google Shape;721;p42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722" name="Google Shape;722;p42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3" name="Google Shape;723;p42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2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5" name="Google Shape;725;p42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726" name="Google Shape;726;p42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2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728" name="Google Shape;728;p42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2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2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2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2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734" name="Google Shape;734;p42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735" name="Google Shape;735;p42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736" name="Google Shape;736;p42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737" name="Google Shape;737;p42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738" name="Google Shape;738;p42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739" name="Google Shape;739;p42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2"/>
          <p:cNvSpPr txBox="1"/>
          <p:nvPr/>
        </p:nvSpPr>
        <p:spPr>
          <a:xfrm>
            <a:off x="2373025" y="2128600"/>
            <a:ext cx="6229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Defining our loss</a:t>
            </a:r>
            <a:endParaRPr sz="1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41" name="Google Shape;741;p42"/>
          <p:cNvSpPr/>
          <p:nvPr/>
        </p:nvSpPr>
        <p:spPr>
          <a:xfrm>
            <a:off x="2465775" y="2640800"/>
            <a:ext cx="2650800" cy="21735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2689017" y="2741235"/>
            <a:ext cx="2204400" cy="90660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2740737" y="2921375"/>
            <a:ext cx="210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Recall@K</a:t>
            </a:r>
            <a:endParaRPr sz="900"/>
          </a:p>
        </p:txBody>
      </p:sp>
      <p:sp>
        <p:nvSpPr>
          <p:cNvPr id="744" name="Google Shape;744;p42"/>
          <p:cNvSpPr txBox="1"/>
          <p:nvPr/>
        </p:nvSpPr>
        <p:spPr>
          <a:xfrm>
            <a:off x="2702413" y="3712500"/>
            <a:ext cx="2204400" cy="98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상위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K개의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추천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중</a:t>
            </a:r>
            <a:endParaRPr sz="1300" dirty="0">
              <a:solidFill>
                <a:srgbClr val="ECECEC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 err="1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관련</a:t>
            </a:r>
            <a:r>
              <a:rPr lang="en-GB" sz="1300" b="1" dirty="0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있는</a:t>
            </a:r>
            <a:r>
              <a:rPr lang="en-GB" sz="1300" b="1" dirty="0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트랙의</a:t>
            </a:r>
            <a:r>
              <a:rPr lang="en-GB" sz="1300" b="1" dirty="0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ECECEC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비율</a:t>
            </a:r>
            <a:endParaRPr sz="1300" b="1" dirty="0">
              <a:solidFill>
                <a:srgbClr val="ECECEC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(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경우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,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플레이리스트에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포함된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트랙</a:t>
            </a:r>
            <a:r>
              <a:rPr lang="en-GB" sz="1300" dirty="0">
                <a:solidFill>
                  <a:srgbClr val="ECECEC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)</a:t>
            </a:r>
            <a:endParaRPr sz="1300" dirty="0"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pic>
        <p:nvPicPr>
          <p:cNvPr id="745" name="Google Shape;7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618" y="1423850"/>
            <a:ext cx="3491406" cy="33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3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43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752" name="Google Shape;752;p4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43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756" name="Google Shape;756;p4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3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43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759" name="Google Shape;759;p4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3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1" name="Google Shape;761;p43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762" name="Google Shape;762;p43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3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43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765" name="Google Shape;765;p43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3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3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8" name="Google Shape;768;p43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769" name="Google Shape;769;p43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770" name="Google Shape;770;p43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1" name="Google Shape;771;p43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p43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773" name="Google Shape;773;p43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3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43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776" name="Google Shape;776;p43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7" name="Google Shape;777;p43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43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43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780" name="Google Shape;780;p43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3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782" name="Google Shape;782;p43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4" name="Google Shape;784;p43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3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3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3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788" name="Google Shape;788;p43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789" name="Google Shape;789;p43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790" name="Google Shape;790;p43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791" name="Google Shape;791;p43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792" name="Google Shape;792;p43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793" name="Google Shape;793;p43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3"/>
          <p:cNvSpPr/>
          <p:nvPr/>
        </p:nvSpPr>
        <p:spPr>
          <a:xfrm>
            <a:off x="4490783" y="2278850"/>
            <a:ext cx="1971790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3"/>
          <p:cNvSpPr/>
          <p:nvPr/>
        </p:nvSpPr>
        <p:spPr>
          <a:xfrm>
            <a:off x="6608521" y="2278850"/>
            <a:ext cx="1971790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3"/>
          <p:cNvSpPr/>
          <p:nvPr/>
        </p:nvSpPr>
        <p:spPr>
          <a:xfrm>
            <a:off x="2373024" y="2278850"/>
            <a:ext cx="1971790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3"/>
          <p:cNvSpPr txBox="1"/>
          <p:nvPr/>
        </p:nvSpPr>
        <p:spPr>
          <a:xfrm>
            <a:off x="2578246" y="3051347"/>
            <a:ext cx="15909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b="1">
                <a:solidFill>
                  <a:srgbClr val="1ED760"/>
                </a:solidFill>
                <a:latin typeface="Poppins"/>
                <a:ea typeface="Poppins"/>
                <a:cs typeface="Poppins"/>
                <a:sym typeface="Poppins"/>
              </a:rPr>
              <a:t>LightGCN </a:t>
            </a:r>
            <a:r>
              <a:rPr lang="en-GB"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(LGConv)</a:t>
            </a:r>
            <a:endParaRPr sz="1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43"/>
          <p:cNvSpPr txBox="1"/>
          <p:nvPr/>
        </p:nvSpPr>
        <p:spPr>
          <a:xfrm>
            <a:off x="4681221" y="2732597"/>
            <a:ext cx="15909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b="1">
                <a:solidFill>
                  <a:srgbClr val="1ED760"/>
                </a:solidFill>
                <a:latin typeface="Poppins"/>
                <a:ea typeface="Poppins"/>
                <a:cs typeface="Poppins"/>
                <a:sym typeface="Poppins"/>
              </a:rPr>
              <a:t>Graph Attention network</a:t>
            </a:r>
            <a:endParaRPr sz="1800" b="1">
              <a:solidFill>
                <a:srgbClr val="1ED7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(GATConv)</a:t>
            </a:r>
            <a:endParaRPr sz="1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p43"/>
          <p:cNvSpPr txBox="1"/>
          <p:nvPr/>
        </p:nvSpPr>
        <p:spPr>
          <a:xfrm>
            <a:off x="6798971" y="3051347"/>
            <a:ext cx="15909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b="1">
                <a:solidFill>
                  <a:srgbClr val="1ED760"/>
                </a:solidFill>
                <a:latin typeface="Poppins"/>
                <a:ea typeface="Poppins"/>
                <a:cs typeface="Poppins"/>
                <a:sym typeface="Poppins"/>
              </a:rPr>
              <a:t>GraphSAGE</a:t>
            </a:r>
            <a:endParaRPr sz="1800" b="1">
              <a:solidFill>
                <a:srgbClr val="1ED7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(SAGEConv)</a:t>
            </a:r>
            <a:endParaRPr sz="1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4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5" name="Google Shape;805;p44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806" name="Google Shape;806;p44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p44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810" name="Google Shape;810;p4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44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813" name="Google Shape;813;p4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44"/>
          <p:cNvSpPr txBox="1"/>
          <p:nvPr/>
        </p:nvSpPr>
        <p:spPr>
          <a:xfrm>
            <a:off x="2373023" y="585650"/>
            <a:ext cx="631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6" name="Google Shape;816;p44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4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8" name="Google Shape;818;p44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819" name="Google Shape;819;p44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4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4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4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823" name="Google Shape;823;p44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4" name="Google Shape;824;p44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44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826" name="Google Shape;826;p44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4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8" name="Google Shape;828;p44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9" name="Google Shape;829;p44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830" name="Google Shape;830;p44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4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2" name="Google Shape;832;p44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833" name="Google Shape;833;p44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4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835" name="Google Shape;835;p44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4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7" name="Google Shape;837;p44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4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4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4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841" name="Google Shape;841;p44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842" name="Google Shape;842;p44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843" name="Google Shape;843;p44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844" name="Google Shape;844;p44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845" name="Google Shape;845;p44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846" name="Google Shape;846;p44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4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48" name="Google Shape;8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159955"/>
            <a:ext cx="6317051" cy="38618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5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4" name="Google Shape;854;p45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855" name="Google Shape;855;p4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45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859" name="Google Shape;859;p4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5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862" name="Google Shape;862;p4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" name="Google Shape;864;p45"/>
          <p:cNvSpPr txBox="1"/>
          <p:nvPr/>
        </p:nvSpPr>
        <p:spPr>
          <a:xfrm>
            <a:off x="2373023" y="585650"/>
            <a:ext cx="58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865" name="Google Shape;865;p45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5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7" name="Google Shape;867;p45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868" name="Google Shape;868;p45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5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5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872" name="Google Shape;872;p45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3" name="Google Shape;873;p45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4" name="Google Shape;874;p45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875" name="Google Shape;875;p45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5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7" name="Google Shape;877;p45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8" name="Google Shape;878;p45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879" name="Google Shape;879;p45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5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1" name="Google Shape;881;p45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882" name="Google Shape;882;p45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5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884" name="Google Shape;884;p45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5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6" name="Google Shape;886;p45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5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5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5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890" name="Google Shape;890;p45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891" name="Google Shape;891;p45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892" name="Google Shape;892;p45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893" name="Google Shape;893;p45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894" name="Google Shape;894;p45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895" name="Google Shape;895;p45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5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97" name="Google Shape;8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184922"/>
            <a:ext cx="6400850" cy="9251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8" name="Google Shape;8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175" y="2244700"/>
            <a:ext cx="6400850" cy="16627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9" name="Google Shape;89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3175" y="4042075"/>
            <a:ext cx="6400850" cy="8844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6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5" name="Google Shape;905;p46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906" name="Google Shape;906;p4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6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910" name="Google Shape;910;p4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6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913" name="Google Shape;913;p4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46"/>
          <p:cNvSpPr txBox="1"/>
          <p:nvPr/>
        </p:nvSpPr>
        <p:spPr>
          <a:xfrm>
            <a:off x="2373023" y="585650"/>
            <a:ext cx="5609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916" name="Google Shape;916;p46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6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46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919" name="Google Shape;919;p46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6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6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6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923" name="Google Shape;923;p46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4" name="Google Shape;924;p46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5" name="Google Shape;925;p46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926" name="Google Shape;926;p46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6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28" name="Google Shape;928;p46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9" name="Google Shape;929;p46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930" name="Google Shape;930;p46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6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2" name="Google Shape;932;p46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933" name="Google Shape;933;p46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6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935" name="Google Shape;935;p46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6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37" name="Google Shape;937;p46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6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6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6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941" name="Google Shape;941;p46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942" name="Google Shape;942;p46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943" name="Google Shape;943;p46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944" name="Google Shape;944;p46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945" name="Google Shape;945;p46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946" name="Google Shape;946;p46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6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48" name="Google Shape;9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806359"/>
            <a:ext cx="6400850" cy="247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7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4" name="Google Shape;954;p47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955" name="Google Shape;955;p47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7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959" name="Google Shape;959;p4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7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962" name="Google Shape;962;p4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47"/>
          <p:cNvSpPr txBox="1"/>
          <p:nvPr/>
        </p:nvSpPr>
        <p:spPr>
          <a:xfrm>
            <a:off x="2373023" y="585650"/>
            <a:ext cx="6049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965" name="Google Shape;965;p47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7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47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968" name="Google Shape;968;p47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972" name="Google Shape;972;p47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3" name="Google Shape;973;p47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47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975" name="Google Shape;975;p47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7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7" name="Google Shape;977;p47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8" name="Google Shape;978;p47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979" name="Google Shape;979;p47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7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1" name="Google Shape;981;p47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982" name="Google Shape;982;p47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984" name="Google Shape;984;p47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7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7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7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7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990" name="Google Shape;990;p47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991" name="Google Shape;991;p47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992" name="Google Shape;992;p47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993" name="Google Shape;993;p47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994" name="Google Shape;994;p47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995" name="Google Shape;995;p47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7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97" name="Google Shape;99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306000"/>
            <a:ext cx="6400850" cy="3375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8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3" name="Google Shape;1003;p48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004" name="Google Shape;1004;p4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48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008" name="Google Shape;1008;p4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011" name="Google Shape;1011;p4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3" name="Google Shape;1013;p48"/>
          <p:cNvSpPr txBox="1"/>
          <p:nvPr/>
        </p:nvSpPr>
        <p:spPr>
          <a:xfrm>
            <a:off x="2373024" y="585650"/>
            <a:ext cx="5609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1014" name="Google Shape;1014;p48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8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6" name="Google Shape;1016;p48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017" name="Google Shape;1017;p48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021" name="Google Shape;1021;p48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2" name="Google Shape;1022;p48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3" name="Google Shape;1023;p48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024" name="Google Shape;1024;p48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6" name="Google Shape;1026;p48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7" name="Google Shape;1027;p48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028" name="Google Shape;1028;p48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48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0" name="Google Shape;1030;p48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031" name="Google Shape;1031;p48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033" name="Google Shape;1033;p48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48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35" name="Google Shape;1035;p48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48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48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039" name="Google Shape;1039;p48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040" name="Google Shape;1040;p48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041" name="Google Shape;1041;p48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042" name="Google Shape;1042;p48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043" name="Google Shape;1043;p48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044" name="Google Shape;1044;p48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8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46" name="Google Shape;10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323397"/>
            <a:ext cx="6400850" cy="32473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9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2" name="Google Shape;1052;p49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053" name="Google Shape;1053;p4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9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057" name="Google Shape;1057;p4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49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060" name="Google Shape;1060;p4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49"/>
          <p:cNvSpPr txBox="1"/>
          <p:nvPr/>
        </p:nvSpPr>
        <p:spPr>
          <a:xfrm>
            <a:off x="2373024" y="433250"/>
            <a:ext cx="5330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1063" name="Google Shape;1063;p49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49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066" name="Google Shape;1066;p49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49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070" name="Google Shape;1070;p49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1" name="Google Shape;1071;p49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2" name="Google Shape;1072;p49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073" name="Google Shape;1073;p49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75" name="Google Shape;1075;p49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6" name="Google Shape;1076;p49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077" name="Google Shape;1077;p49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49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9" name="Google Shape;1079;p49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080" name="Google Shape;1080;p49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082" name="Google Shape;1082;p49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49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4" name="Google Shape;1084;p49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49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49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49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088" name="Google Shape;1088;p49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089" name="Google Shape;1089;p49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090" name="Google Shape;1090;p49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091" name="Google Shape;1091;p49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092" name="Google Shape;1092;p49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093" name="Google Shape;1093;p49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49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95" name="Google Shape;10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956326"/>
            <a:ext cx="6400850" cy="35879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6" name="Google Shape;109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175" y="4564765"/>
            <a:ext cx="6400850" cy="5157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0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50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103" name="Google Shape;1103;p5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50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107" name="Google Shape;1107;p5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110" name="Google Shape;1110;p5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2" name="Google Shape;1112;p50"/>
          <p:cNvSpPr txBox="1"/>
          <p:nvPr/>
        </p:nvSpPr>
        <p:spPr>
          <a:xfrm>
            <a:off x="2373024" y="585650"/>
            <a:ext cx="5369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_Designing our model</a:t>
            </a:r>
            <a:endParaRPr sz="1100"/>
          </a:p>
        </p:txBody>
      </p:sp>
      <p:sp>
        <p:nvSpPr>
          <p:cNvPr id="1113" name="Google Shape;1113;p50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50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50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116" name="Google Shape;1116;p50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0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50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120" name="Google Shape;1120;p50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1" name="Google Shape;1121;p50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Google Shape;1122;p50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123" name="Google Shape;1123;p50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0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5" name="Google Shape;1125;p50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6" name="Google Shape;1126;p50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127" name="Google Shape;1127;p50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0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50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130" name="Google Shape;1130;p50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132" name="Google Shape;1132;p50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0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34" name="Google Shape;1134;p50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50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50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50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138" name="Google Shape;1138;p50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139" name="Google Shape;1139;p50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140" name="Google Shape;1140;p50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141" name="Google Shape;1141;p50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142" name="Google Shape;1142;p50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143" name="Google Shape;1143;p50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0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45" name="Google Shape;114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306000"/>
            <a:ext cx="6400850" cy="32316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  <a:gs pos="100000">
              <a:srgbClr val="121212"/>
            </a:gs>
          </a:gsLst>
          <a:lin ang="540000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/>
          <p:nvPr/>
        </p:nvSpPr>
        <p:spPr>
          <a:xfrm>
            <a:off x="0" y="0"/>
            <a:ext cx="225650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33"/>
          <p:cNvGrpSpPr/>
          <p:nvPr/>
        </p:nvGrpSpPr>
        <p:grpSpPr>
          <a:xfrm>
            <a:off x="300058" y="166255"/>
            <a:ext cx="271058" cy="52820"/>
            <a:chOff x="249382" y="221673"/>
            <a:chExt cx="234616" cy="45719"/>
          </a:xfrm>
        </p:grpSpPr>
        <p:sp>
          <p:nvSpPr>
            <p:cNvPr id="162" name="Google Shape;162;p33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66" name="Google Shape;166;p3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3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3"/>
          <p:cNvGrpSpPr/>
          <p:nvPr/>
        </p:nvGrpSpPr>
        <p:grpSpPr>
          <a:xfrm flipH="1">
            <a:off x="2749457" y="219075"/>
            <a:ext cx="223460" cy="223460"/>
            <a:chOff x="8892506" y="664914"/>
            <a:chExt cx="209401" cy="209401"/>
          </a:xfrm>
        </p:grpSpPr>
        <p:sp>
          <p:nvSpPr>
            <p:cNvPr id="169" name="Google Shape;169;p33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3" descr="Caret Left with solid fill"/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33"/>
          <p:cNvGrpSpPr/>
          <p:nvPr/>
        </p:nvGrpSpPr>
        <p:grpSpPr>
          <a:xfrm>
            <a:off x="6828349" y="220591"/>
            <a:ext cx="758313" cy="223460"/>
            <a:chOff x="9104466" y="294121"/>
            <a:chExt cx="1011084" cy="297947"/>
          </a:xfrm>
        </p:grpSpPr>
        <p:sp>
          <p:nvSpPr>
            <p:cNvPr id="172" name="Google Shape;172;p33"/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3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74" name="Google Shape;174;p33"/>
          <p:cNvSpPr/>
          <p:nvPr/>
        </p:nvSpPr>
        <p:spPr>
          <a:xfrm>
            <a:off x="7821330" y="220591"/>
            <a:ext cx="1022632" cy="22346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1100"/>
          </a:p>
        </p:txBody>
      </p:sp>
      <p:sp>
        <p:nvSpPr>
          <p:cNvPr id="176" name="Google Shape;176;p33"/>
          <p:cNvSpPr/>
          <p:nvPr/>
        </p:nvSpPr>
        <p:spPr>
          <a:xfrm>
            <a:off x="7849446" y="241506"/>
            <a:ext cx="178595" cy="178595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3"/>
          <p:cNvSpPr/>
          <p:nvPr/>
        </p:nvSpPr>
        <p:spPr>
          <a:xfrm rot="3600000">
            <a:off x="8687381" y="291189"/>
            <a:ext cx="64907" cy="5595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3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80" name="Google Shape;180;p33">
            <a:hlinkClick r:id="rId3" action="ppaction://hlinksldjump"/>
          </p:cNvPr>
          <p:cNvSpPr/>
          <p:nvPr/>
        </p:nvSpPr>
        <p:spPr>
          <a:xfrm>
            <a:off x="300059" y="628439"/>
            <a:ext cx="154053" cy="1530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3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82" name="Google Shape;182;p33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3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84" name="Google Shape;184;p33">
            <a:hlinkClick r:id="" action="ppaction://noaction"/>
          </p:cNvPr>
          <p:cNvSpPr txBox="1"/>
          <p:nvPr/>
        </p:nvSpPr>
        <p:spPr>
          <a:xfrm>
            <a:off x="652004" y="16506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185" name="Google Shape;185;p33"/>
          <p:cNvGrpSpPr/>
          <p:nvPr/>
        </p:nvGrpSpPr>
        <p:grpSpPr>
          <a:xfrm>
            <a:off x="323491" y="1661080"/>
            <a:ext cx="152753" cy="152753"/>
            <a:chOff x="431322" y="2214773"/>
            <a:chExt cx="203670" cy="203670"/>
          </a:xfrm>
        </p:grpSpPr>
        <p:sp>
          <p:nvSpPr>
            <p:cNvPr id="186" name="Google Shape;186;p33">
              <a:hlinkClick r:id="" action="ppaction://noaction"/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7" name="Google Shape;187;p33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3"/>
          <p:cNvGrpSpPr/>
          <p:nvPr/>
        </p:nvGrpSpPr>
        <p:grpSpPr>
          <a:xfrm>
            <a:off x="323492" y="1995130"/>
            <a:ext cx="152752" cy="152752"/>
            <a:chOff x="431321" y="3254199"/>
            <a:chExt cx="265483" cy="265483"/>
          </a:xfrm>
        </p:grpSpPr>
        <p:sp>
          <p:nvSpPr>
            <p:cNvPr id="189" name="Google Shape;189;p33">
              <a:hlinkClick r:id="" action="ppaction://noaction"/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3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33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92" name="Google Shape;192;p33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3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3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33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>
            <a:off x="253142" y="2402327"/>
            <a:ext cx="1750219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3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98" name="Google Shape;198;p33">
            <a:hlinkClick r:id="" action="ppaction://noaction"/>
          </p:cNvPr>
          <p:cNvSpPr/>
          <p:nvPr/>
        </p:nvSpPr>
        <p:spPr>
          <a:xfrm>
            <a:off x="352879" y="2609435"/>
            <a:ext cx="116064" cy="153590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200" name="Google Shape;200;p33">
            <a:hlinkClick r:id="" action="ppaction://noaction"/>
          </p:cNvPr>
          <p:cNvSpPr/>
          <p:nvPr/>
        </p:nvSpPr>
        <p:spPr>
          <a:xfrm>
            <a:off x="343018" y="2968523"/>
            <a:ext cx="131194" cy="154369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2412515" y="1430813"/>
            <a:ext cx="2159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202" name="Google Shape;202;p33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203" name="Google Shape;203;p33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33"/>
          <p:cNvGrpSpPr/>
          <p:nvPr/>
        </p:nvGrpSpPr>
        <p:grpSpPr>
          <a:xfrm>
            <a:off x="2443185" y="2402316"/>
            <a:ext cx="5064914" cy="1759735"/>
            <a:chOff x="2465785" y="2712242"/>
            <a:chExt cx="5064914" cy="1759735"/>
          </a:xfrm>
        </p:grpSpPr>
        <p:sp>
          <p:nvSpPr>
            <p:cNvPr id="205" name="Google Shape;205;p33"/>
            <p:cNvSpPr/>
            <p:nvPr/>
          </p:nvSpPr>
          <p:spPr>
            <a:xfrm rot="-5400000">
              <a:off x="3411385" y="176664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2465785" y="271237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3"/>
            <p:cNvSpPr txBox="1"/>
            <p:nvPr/>
          </p:nvSpPr>
          <p:spPr>
            <a:xfrm>
              <a:off x="2502451" y="2782076"/>
              <a:ext cx="396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100"/>
            </a:p>
          </p:txBody>
        </p:sp>
        <p:sp>
          <p:nvSpPr>
            <p:cNvPr id="208" name="Google Shape;208;p33"/>
            <p:cNvSpPr txBox="1"/>
            <p:nvPr/>
          </p:nvSpPr>
          <p:spPr>
            <a:xfrm>
              <a:off x="3084662" y="2845136"/>
              <a:ext cx="9321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About Project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 rot="-5400000">
              <a:off x="3411385" y="2409809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2465785" y="3355546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3"/>
            <p:cNvSpPr txBox="1"/>
            <p:nvPr/>
          </p:nvSpPr>
          <p:spPr>
            <a:xfrm>
              <a:off x="2465788" y="3425244"/>
              <a:ext cx="470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100"/>
            </a:p>
          </p:txBody>
        </p:sp>
        <p:sp>
          <p:nvSpPr>
            <p:cNvPr id="212" name="Google Shape;212;p33"/>
            <p:cNvSpPr txBox="1"/>
            <p:nvPr/>
          </p:nvSpPr>
          <p:spPr>
            <a:xfrm>
              <a:off x="3084644" y="3488300"/>
              <a:ext cx="148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Dataset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 rot="-5400000">
              <a:off x="3411385" y="3052976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2465785" y="3998713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3"/>
            <p:cNvSpPr txBox="1"/>
            <p:nvPr/>
          </p:nvSpPr>
          <p:spPr>
            <a:xfrm>
              <a:off x="2465788" y="4068411"/>
              <a:ext cx="470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100"/>
            </a:p>
          </p:txBody>
        </p:sp>
        <p:sp>
          <p:nvSpPr>
            <p:cNvPr id="216" name="Google Shape;216;p33"/>
            <p:cNvSpPr txBox="1"/>
            <p:nvPr/>
          </p:nvSpPr>
          <p:spPr>
            <a:xfrm>
              <a:off x="3084642" y="4131475"/>
              <a:ext cx="12855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Models</a:t>
              </a:r>
              <a:endParaRPr sz="1100"/>
            </a:p>
          </p:txBody>
        </p:sp>
        <p:sp>
          <p:nvSpPr>
            <p:cNvPr id="217" name="Google Shape;217;p33"/>
            <p:cNvSpPr/>
            <p:nvPr/>
          </p:nvSpPr>
          <p:spPr>
            <a:xfrm rot="-5400000">
              <a:off x="6111699" y="176664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5166099" y="271237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5166100" y="2782076"/>
              <a:ext cx="470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100"/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5784976" y="2845136"/>
              <a:ext cx="11256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Code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-5400000">
              <a:off x="6111699" y="2409809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5166099" y="3355546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 txBox="1"/>
            <p:nvPr/>
          </p:nvSpPr>
          <p:spPr>
            <a:xfrm>
              <a:off x="5166050" y="3425244"/>
              <a:ext cx="470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100"/>
            </a:p>
          </p:txBody>
        </p:sp>
        <p:sp>
          <p:nvSpPr>
            <p:cNvPr id="224" name="Google Shape;224;p33"/>
            <p:cNvSpPr txBox="1"/>
            <p:nvPr/>
          </p:nvSpPr>
          <p:spPr>
            <a:xfrm>
              <a:off x="5784976" y="3488303"/>
              <a:ext cx="9609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Conclusion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-5400000">
              <a:off x="6111699" y="3052976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5166099" y="3998713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 txBox="1"/>
            <p:nvPr/>
          </p:nvSpPr>
          <p:spPr>
            <a:xfrm>
              <a:off x="5134238" y="4068411"/>
              <a:ext cx="5340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100"/>
            </a:p>
          </p:txBody>
        </p:sp>
        <p:sp>
          <p:nvSpPr>
            <p:cNvPr id="228" name="Google Shape;228;p33"/>
            <p:cNvSpPr txBox="1"/>
            <p:nvPr/>
          </p:nvSpPr>
          <p:spPr>
            <a:xfrm>
              <a:off x="5784976" y="4131470"/>
              <a:ext cx="9225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Feedback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1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1" name="Google Shape;1151;p51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152" name="Google Shape;1152;p51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51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156" name="Google Shape;1156;p51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1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1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159" name="Google Shape;1159;p51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1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1" name="Google Shape;1161;p51"/>
          <p:cNvSpPr txBox="1"/>
          <p:nvPr/>
        </p:nvSpPr>
        <p:spPr>
          <a:xfrm>
            <a:off x="2373024" y="585650"/>
            <a:ext cx="547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r>
              <a:rPr lang="en-GB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_Evaluation</a:t>
            </a:r>
            <a:endParaRPr sz="1100"/>
          </a:p>
        </p:txBody>
      </p:sp>
      <p:sp>
        <p:nvSpPr>
          <p:cNvPr id="1162" name="Google Shape;1162;p51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1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4" name="Google Shape;1164;p51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165" name="Google Shape;1165;p51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1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1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1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169" name="Google Shape;1169;p51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0" name="Google Shape;1170;p51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1" name="Google Shape;1171;p51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172" name="Google Shape;1172;p51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1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74" name="Google Shape;1174;p51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5" name="Google Shape;1175;p51">
            <a:hlinkClick r:id="rId5" action="ppaction://hlinksldjump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176" name="Google Shape;1176;p51">
            <a:hlinkClick r:id="rId5" action="ppaction://hlinksldjump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1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8" name="Google Shape;1178;p51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179" name="Google Shape;1179;p51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1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181" name="Google Shape;1181;p51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1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3" name="Google Shape;1183;p51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1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51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51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187" name="Google Shape;1187;p51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188" name="Google Shape;1188;p51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189" name="Google Shape;1189;p51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190" name="Google Shape;1190;p51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191" name="Google Shape;1191;p51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192" name="Google Shape;1192;p51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51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94" name="Google Shape;119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184925"/>
            <a:ext cx="6400850" cy="35661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2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0" name="Google Shape;1200;p52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201" name="Google Shape;1201;p52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52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205" name="Google Shape;1205;p5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2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2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208" name="Google Shape;1208;p52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2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52"/>
          <p:cNvSpPr txBox="1"/>
          <p:nvPr/>
        </p:nvSpPr>
        <p:spPr>
          <a:xfrm>
            <a:off x="2373024" y="661850"/>
            <a:ext cx="29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211" name="Google Shape;1211;p52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52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3" name="Google Shape;1213;p52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214" name="Google Shape;1214;p52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2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2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52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218" name="Google Shape;1218;p52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9" name="Google Shape;1219;p52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0" name="Google Shape;1220;p52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221" name="Google Shape;1221;p52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2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3" name="Google Shape;1223;p52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4" name="Google Shape;1224;p52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225" name="Google Shape;1225;p52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52">
            <a:hlinkClick r:id="rId5" action="ppaction://hlinksldjump"/>
          </p:cNvPr>
          <p:cNvSpPr txBox="1"/>
          <p:nvPr/>
        </p:nvSpPr>
        <p:spPr>
          <a:xfrm>
            <a:off x="652003" y="2949000"/>
            <a:ext cx="1043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227" name="Google Shape;1227;p52">
            <a:hlinkClick r:id="rId5" action="ppaction://hlinksldjump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52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229" name="Google Shape;1229;p52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2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231" name="Google Shape;1231;p52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52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3" name="Google Shape;1233;p52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2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52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2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237" name="Google Shape;1237;p52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238" name="Google Shape;1238;p52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239" name="Google Shape;1239;p52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240" name="Google Shape;1240;p52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1" name="Google Shape;1241;p52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242" name="Google Shape;1242;p52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2"/>
          <p:cNvSpPr txBox="1"/>
          <p:nvPr/>
        </p:nvSpPr>
        <p:spPr>
          <a:xfrm>
            <a:off x="2839025" y="4142850"/>
            <a:ext cx="566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chemeClr val="lt1"/>
                </a:solidFill>
                <a:highlight>
                  <a:srgbClr val="1ED760"/>
                </a:highlight>
                <a:latin typeface="Noto Sans KR Bold"/>
                <a:ea typeface="Noto Sans KR Bold"/>
                <a:cs typeface="Noto Sans KR Bold"/>
                <a:sym typeface="Noto Sans KR"/>
              </a:rPr>
              <a:t>⇒ 전반적으로 SAGEConv가</a:t>
            </a:r>
            <a:endParaRPr sz="1500" b="1" i="1">
              <a:solidFill>
                <a:schemeClr val="lt1"/>
              </a:solidFill>
              <a:highlight>
                <a:srgbClr val="1ED760"/>
              </a:highlight>
              <a:latin typeface="Noto Sans KR Bold"/>
              <a:ea typeface="Noto Sans KR Bold"/>
              <a:cs typeface="Noto Sans KR Bold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chemeClr val="lt1"/>
                </a:solidFill>
                <a:highlight>
                  <a:srgbClr val="1ED760"/>
                </a:highlight>
                <a:latin typeface="Noto Sans KR Bold"/>
                <a:ea typeface="Noto Sans KR Bold"/>
                <a:cs typeface="Noto Sans KR Bold"/>
                <a:sym typeface="Noto Sans KR"/>
              </a:rPr>
              <a:t>성능, 안정성 및 수렴 속도 측면에서 가장 좋은 성능을 보임!</a:t>
            </a:r>
            <a:endParaRPr b="1" i="1">
              <a:solidFill>
                <a:schemeClr val="lt1"/>
              </a:solidFill>
              <a:highlight>
                <a:srgbClr val="1ED760"/>
              </a:highlight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pic>
        <p:nvPicPr>
          <p:cNvPr id="1244" name="Google Shape;124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475" y="1391450"/>
            <a:ext cx="3207501" cy="2524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pic>
      <p:pic>
        <p:nvPicPr>
          <p:cNvPr id="1245" name="Google Shape;124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9525" y="1391450"/>
            <a:ext cx="3207499" cy="25249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3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1" name="Google Shape;1251;p53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252" name="Google Shape;1252;p53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53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256" name="Google Shape;1256;p5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3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3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259" name="Google Shape;1259;p5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3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1" name="Google Shape;1261;p53"/>
          <p:cNvSpPr txBox="1"/>
          <p:nvPr/>
        </p:nvSpPr>
        <p:spPr>
          <a:xfrm>
            <a:off x="2373024" y="661850"/>
            <a:ext cx="29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262" name="Google Shape;1262;p53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53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4" name="Google Shape;1264;p53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265" name="Google Shape;1265;p53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3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3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53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269" name="Google Shape;1269;p53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0" name="Google Shape;1270;p53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1" name="Google Shape;1271;p53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272" name="Google Shape;1272;p53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3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4" name="Google Shape;1274;p53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5" name="Google Shape;1275;p53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276" name="Google Shape;1276;p53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53">
            <a:hlinkClick r:id="rId5" action="ppaction://hlinksldjump"/>
          </p:cNvPr>
          <p:cNvSpPr txBox="1"/>
          <p:nvPr/>
        </p:nvSpPr>
        <p:spPr>
          <a:xfrm>
            <a:off x="652003" y="2949000"/>
            <a:ext cx="1043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278" name="Google Shape;1278;p53">
            <a:hlinkClick r:id="rId5" action="ppaction://hlinksldjump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9" name="Google Shape;1279;p53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280" name="Google Shape;1280;p53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3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282" name="Google Shape;1282;p53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53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84" name="Google Shape;1284;p53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53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53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53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288" name="Google Shape;1288;p53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289" name="Google Shape;1289;p53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290" name="Google Shape;1290;p53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291" name="Google Shape;1291;p53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92" name="Google Shape;1292;p53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293" name="Google Shape;1293;p53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53"/>
          <p:cNvSpPr/>
          <p:nvPr/>
        </p:nvSpPr>
        <p:spPr>
          <a:xfrm>
            <a:off x="7140650" y="2136725"/>
            <a:ext cx="1344600" cy="18177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53">
            <a:hlinkClick r:id="" action="ppaction://noaction"/>
          </p:cNvPr>
          <p:cNvSpPr txBox="1"/>
          <p:nvPr/>
        </p:nvSpPr>
        <p:spPr>
          <a:xfrm>
            <a:off x="7233950" y="2472275"/>
            <a:ext cx="1158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LGConv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GATConv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SAGEConv</a:t>
            </a:r>
            <a:endParaRPr>
              <a:solidFill>
                <a:srgbClr val="1ED7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296" name="Google Shape;129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925" y="1386700"/>
            <a:ext cx="4239088" cy="3269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4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2" name="Google Shape;1302;p54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303" name="Google Shape;1303;p54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54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307" name="Google Shape;1307;p5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54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310" name="Google Shape;1310;p5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2" name="Google Shape;1312;p54"/>
          <p:cNvSpPr txBox="1"/>
          <p:nvPr/>
        </p:nvSpPr>
        <p:spPr>
          <a:xfrm>
            <a:off x="2373024" y="661850"/>
            <a:ext cx="29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313" name="Google Shape;1313;p54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54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54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316" name="Google Shape;1316;p54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4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4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54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320" name="Google Shape;1320;p54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1" name="Google Shape;1321;p54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2" name="Google Shape;1322;p54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323" name="Google Shape;1323;p54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4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25" name="Google Shape;1325;p54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6" name="Google Shape;1326;p54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327" name="Google Shape;1327;p54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54">
            <a:hlinkClick r:id="rId5" action="ppaction://hlinksldjump"/>
          </p:cNvPr>
          <p:cNvSpPr txBox="1"/>
          <p:nvPr/>
        </p:nvSpPr>
        <p:spPr>
          <a:xfrm>
            <a:off x="652003" y="2949000"/>
            <a:ext cx="1043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329" name="Google Shape;1329;p54">
            <a:hlinkClick r:id="rId5" action="ppaction://hlinksldjump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0" name="Google Shape;1330;p54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331" name="Google Shape;1331;p54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4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333" name="Google Shape;1333;p54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54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35" name="Google Shape;1335;p54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54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54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54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339" name="Google Shape;1339;p54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340" name="Google Shape;1340;p54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341" name="Google Shape;1341;p54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342" name="Google Shape;1342;p54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43" name="Google Shape;1343;p54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344" name="Google Shape;1344;p54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5" name="Google Shape;134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467650"/>
            <a:ext cx="6400850" cy="32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5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1" name="Google Shape;1351;p55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352" name="Google Shape;1352;p5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55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356" name="Google Shape;1356;p5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55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359" name="Google Shape;1359;p5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1" name="Google Shape;1361;p55"/>
          <p:cNvSpPr txBox="1"/>
          <p:nvPr/>
        </p:nvSpPr>
        <p:spPr>
          <a:xfrm>
            <a:off x="2373024" y="661850"/>
            <a:ext cx="29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362" name="Google Shape;1362;p55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55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4" name="Google Shape;1364;p55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365" name="Google Shape;1365;p55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5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5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5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369" name="Google Shape;1369;p55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0" name="Google Shape;1370;p55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1" name="Google Shape;1371;p55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372" name="Google Shape;1372;p55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5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4" name="Google Shape;1374;p55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5" name="Google Shape;1375;p55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376" name="Google Shape;1376;p55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55">
            <a:hlinkClick r:id="rId5" action="ppaction://hlinksldjump"/>
          </p:cNvPr>
          <p:cNvSpPr txBox="1"/>
          <p:nvPr/>
        </p:nvSpPr>
        <p:spPr>
          <a:xfrm>
            <a:off x="652003" y="2949000"/>
            <a:ext cx="1043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378" name="Google Shape;1378;p55">
            <a:hlinkClick r:id="rId5" action="ppaction://hlinksldjump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9" name="Google Shape;1379;p55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380" name="Google Shape;1380;p55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5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382" name="Google Shape;1382;p55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55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84" name="Google Shape;1384;p55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55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55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55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388" name="Google Shape;1388;p55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389" name="Google Shape;1389;p55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390" name="Google Shape;1390;p55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391" name="Google Shape;1391;p55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92" name="Google Shape;1392;p55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393" name="Google Shape;1393;p55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4" name="Google Shape;139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247200"/>
            <a:ext cx="3079850" cy="30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9600" y="1247200"/>
            <a:ext cx="3079850" cy="307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6" name="Google Shape;1396;p55"/>
          <p:cNvGrpSpPr/>
          <p:nvPr/>
        </p:nvGrpSpPr>
        <p:grpSpPr>
          <a:xfrm>
            <a:off x="2443185" y="4411392"/>
            <a:ext cx="2364600" cy="473400"/>
            <a:chOff x="2443185" y="4487592"/>
            <a:chExt cx="2364600" cy="473400"/>
          </a:xfrm>
        </p:grpSpPr>
        <p:sp>
          <p:nvSpPr>
            <p:cNvPr id="1397" name="Google Shape;1397;p55"/>
            <p:cNvSpPr/>
            <p:nvPr/>
          </p:nvSpPr>
          <p:spPr>
            <a:xfrm rot="-5400000">
              <a:off x="3388785" y="354199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2443185" y="448772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5"/>
            <p:cNvSpPr txBox="1"/>
            <p:nvPr/>
          </p:nvSpPr>
          <p:spPr>
            <a:xfrm>
              <a:off x="3062045" y="4620475"/>
              <a:ext cx="13296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Glass Animals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400" name="Google Shape;1400;p55"/>
          <p:cNvGrpSpPr/>
          <p:nvPr/>
        </p:nvGrpSpPr>
        <p:grpSpPr>
          <a:xfrm>
            <a:off x="5709610" y="4411392"/>
            <a:ext cx="2364600" cy="473400"/>
            <a:chOff x="2443185" y="4487592"/>
            <a:chExt cx="2364600" cy="473400"/>
          </a:xfrm>
        </p:grpSpPr>
        <p:sp>
          <p:nvSpPr>
            <p:cNvPr id="1401" name="Google Shape;1401;p55"/>
            <p:cNvSpPr/>
            <p:nvPr/>
          </p:nvSpPr>
          <p:spPr>
            <a:xfrm rot="-5400000">
              <a:off x="3388785" y="354199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5"/>
            <p:cNvSpPr/>
            <p:nvPr/>
          </p:nvSpPr>
          <p:spPr>
            <a:xfrm>
              <a:off x="2443185" y="448772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5"/>
            <p:cNvSpPr txBox="1"/>
            <p:nvPr/>
          </p:nvSpPr>
          <p:spPr>
            <a:xfrm>
              <a:off x="3062062" y="4620486"/>
              <a:ext cx="9321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Gryffin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6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9" name="Google Shape;1409;p56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1410" name="Google Shape;1410;p5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56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414" name="Google Shape;1414;p5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56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1417" name="Google Shape;1417;p5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9" name="Google Shape;1419;p56"/>
          <p:cNvSpPr txBox="1"/>
          <p:nvPr/>
        </p:nvSpPr>
        <p:spPr>
          <a:xfrm>
            <a:off x="2373024" y="661850"/>
            <a:ext cx="29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420" name="Google Shape;1420;p56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56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2" name="Google Shape;1422;p56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1423" name="Google Shape;1423;p56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56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6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56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1427" name="Google Shape;1427;p56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8" name="Google Shape;1428;p56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Google Shape;1429;p56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1430" name="Google Shape;1430;p56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6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2" name="Google Shape;1432;p56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3" name="Google Shape;1433;p56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1434" name="Google Shape;1434;p56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56">
            <a:hlinkClick r:id="rId5" action="ppaction://hlinksldjump"/>
          </p:cNvPr>
          <p:cNvSpPr txBox="1"/>
          <p:nvPr/>
        </p:nvSpPr>
        <p:spPr>
          <a:xfrm>
            <a:off x="652003" y="2949000"/>
            <a:ext cx="1043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1436" name="Google Shape;1436;p56">
            <a:hlinkClick r:id="rId5" action="ppaction://hlinksldjump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56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1438" name="Google Shape;1438;p56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6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440" name="Google Shape;1440;p56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56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42" name="Google Shape;1442;p56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56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56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56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1446" name="Google Shape;1446;p56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1447" name="Google Shape;1447;p56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1448" name="Google Shape;1448;p56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1449" name="Google Shape;1449;p56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50" name="Google Shape;1450;p56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1451" name="Google Shape;1451;p56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2" name="Google Shape;145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175" y="1247200"/>
            <a:ext cx="3079850" cy="30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9600" y="1247200"/>
            <a:ext cx="3079850" cy="307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56"/>
          <p:cNvGrpSpPr/>
          <p:nvPr/>
        </p:nvGrpSpPr>
        <p:grpSpPr>
          <a:xfrm>
            <a:off x="2443185" y="4411392"/>
            <a:ext cx="2364600" cy="473400"/>
            <a:chOff x="2443185" y="4487592"/>
            <a:chExt cx="2364600" cy="473400"/>
          </a:xfrm>
        </p:grpSpPr>
        <p:sp>
          <p:nvSpPr>
            <p:cNvPr id="1455" name="Google Shape;1455;p56"/>
            <p:cNvSpPr/>
            <p:nvPr/>
          </p:nvSpPr>
          <p:spPr>
            <a:xfrm rot="-5400000">
              <a:off x="3388785" y="354199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2443185" y="448772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6"/>
            <p:cNvSpPr txBox="1"/>
            <p:nvPr/>
          </p:nvSpPr>
          <p:spPr>
            <a:xfrm>
              <a:off x="3062045" y="4620475"/>
              <a:ext cx="13296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Glass Animals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458" name="Google Shape;1458;p56"/>
          <p:cNvGrpSpPr/>
          <p:nvPr/>
        </p:nvGrpSpPr>
        <p:grpSpPr>
          <a:xfrm>
            <a:off x="5709610" y="4411392"/>
            <a:ext cx="2364600" cy="473400"/>
            <a:chOff x="2443185" y="4487592"/>
            <a:chExt cx="2364600" cy="473400"/>
          </a:xfrm>
        </p:grpSpPr>
        <p:sp>
          <p:nvSpPr>
            <p:cNvPr id="1459" name="Google Shape;1459;p56"/>
            <p:cNvSpPr/>
            <p:nvPr/>
          </p:nvSpPr>
          <p:spPr>
            <a:xfrm rot="-5400000">
              <a:off x="3388785" y="3541992"/>
              <a:ext cx="473400" cy="236460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2443185" y="4487728"/>
              <a:ext cx="470400" cy="470400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6"/>
            <p:cNvSpPr txBox="1"/>
            <p:nvPr/>
          </p:nvSpPr>
          <p:spPr>
            <a:xfrm>
              <a:off x="3062062" y="4620486"/>
              <a:ext cx="9321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Gryffin</a:t>
              </a:r>
              <a:endParaRPr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462" name="Google Shape;146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6350" y="780088"/>
            <a:ext cx="4166474" cy="41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57"/>
          <p:cNvSpPr txBox="1"/>
          <p:nvPr/>
        </p:nvSpPr>
        <p:spPr>
          <a:xfrm>
            <a:off x="2965070" y="1752858"/>
            <a:ext cx="3213860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</a:t>
            </a:r>
            <a:endParaRPr sz="1100"/>
          </a:p>
        </p:txBody>
      </p:sp>
      <p:sp>
        <p:nvSpPr>
          <p:cNvPr id="1468" name="Google Shape;1468;p57"/>
          <p:cNvSpPr/>
          <p:nvPr/>
        </p:nvSpPr>
        <p:spPr>
          <a:xfrm>
            <a:off x="0" y="4267463"/>
            <a:ext cx="9144000" cy="876667"/>
          </a:xfrm>
          <a:custGeom>
            <a:avLst/>
            <a:gdLst/>
            <a:ahLst/>
            <a:cxnLst/>
            <a:rect l="l" t="t" r="r" b="b"/>
            <a:pathLst>
              <a:path w="12192000" h="1168889" extrusionOk="0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57"/>
          <p:cNvSpPr/>
          <p:nvPr/>
        </p:nvSpPr>
        <p:spPr>
          <a:xfrm>
            <a:off x="316830" y="4405395"/>
            <a:ext cx="600858" cy="600858"/>
          </a:xfrm>
          <a:custGeom>
            <a:avLst/>
            <a:gdLst/>
            <a:ahLst/>
            <a:cxnLst/>
            <a:rect l="l" t="t" r="r" b="b"/>
            <a:pathLst>
              <a:path w="801144" h="801144" extrusionOk="0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57"/>
          <p:cNvSpPr txBox="1"/>
          <p:nvPr/>
        </p:nvSpPr>
        <p:spPr>
          <a:xfrm>
            <a:off x="971750" y="4711100"/>
            <a:ext cx="143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Luis Fonsi, Daddy Yankee</a:t>
            </a:r>
            <a:endParaRPr sz="1100"/>
          </a:p>
        </p:txBody>
      </p:sp>
      <p:sp>
        <p:nvSpPr>
          <p:cNvPr id="1471" name="Google Shape;1471;p57"/>
          <p:cNvSpPr txBox="1"/>
          <p:nvPr/>
        </p:nvSpPr>
        <p:spPr>
          <a:xfrm>
            <a:off x="968318" y="4489571"/>
            <a:ext cx="1432791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Despacito</a:t>
            </a:r>
            <a:endParaRPr sz="1100"/>
          </a:p>
        </p:txBody>
      </p:sp>
      <p:grpSp>
        <p:nvGrpSpPr>
          <p:cNvPr id="1472" name="Google Shape;1472;p57"/>
          <p:cNvGrpSpPr/>
          <p:nvPr/>
        </p:nvGrpSpPr>
        <p:grpSpPr>
          <a:xfrm>
            <a:off x="2330686" y="4655495"/>
            <a:ext cx="106499" cy="100543"/>
            <a:chOff x="3193815" y="6207327"/>
            <a:chExt cx="141998" cy="134058"/>
          </a:xfrm>
        </p:grpSpPr>
        <p:sp>
          <p:nvSpPr>
            <p:cNvPr id="1473" name="Google Shape;1473;p57"/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/>
              <a:ahLst/>
              <a:cxnLst/>
              <a:rect l="l" t="t" r="r" b="b"/>
              <a:pathLst>
                <a:path w="141998" h="134058" extrusionOk="0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/>
              <a:ahLst/>
              <a:cxnLst/>
              <a:rect l="l" t="t" r="r" b="b"/>
              <a:pathLst>
                <a:path w="141998" h="134058" extrusionOk="0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9525" cap="flat" cmpd="sng">
              <a:solidFill>
                <a:srgbClr val="B4B5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5" name="Google Shape;1475;p57"/>
          <p:cNvSpPr txBox="1"/>
          <p:nvPr/>
        </p:nvSpPr>
        <p:spPr>
          <a:xfrm>
            <a:off x="2998149" y="4819200"/>
            <a:ext cx="357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0:23</a:t>
            </a:r>
            <a:endParaRPr sz="1100"/>
          </a:p>
        </p:txBody>
      </p:sp>
      <p:sp>
        <p:nvSpPr>
          <p:cNvPr id="1476" name="Google Shape;1476;p57"/>
          <p:cNvSpPr txBox="1"/>
          <p:nvPr/>
        </p:nvSpPr>
        <p:spPr>
          <a:xfrm>
            <a:off x="6389001" y="4819200"/>
            <a:ext cx="464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-3:25</a:t>
            </a:r>
            <a:endParaRPr sz="1100"/>
          </a:p>
        </p:txBody>
      </p:sp>
      <p:grpSp>
        <p:nvGrpSpPr>
          <p:cNvPr id="1477" name="Google Shape;1477;p57"/>
          <p:cNvGrpSpPr/>
          <p:nvPr/>
        </p:nvGrpSpPr>
        <p:grpSpPr>
          <a:xfrm>
            <a:off x="3356200" y="4924490"/>
            <a:ext cx="3005610" cy="5725"/>
            <a:chOff x="4300409" y="6565987"/>
            <a:chExt cx="4007480" cy="7634"/>
          </a:xfrm>
        </p:grpSpPr>
        <p:sp>
          <p:nvSpPr>
            <p:cNvPr id="1478" name="Google Shape;1478;p57"/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/>
              <a:ahLst/>
              <a:cxnLst/>
              <a:rect l="l" t="t" r="r" b="b"/>
              <a:pathLst>
                <a:path w="4007480" h="7634" extrusionOk="0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noFill/>
            <a:ln w="22900" cap="rnd" cmpd="sng">
              <a:solidFill>
                <a:srgbClr val="A3A3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/>
              <a:ahLst/>
              <a:cxnLst/>
              <a:rect l="l" t="t" r="r" b="b"/>
              <a:pathLst>
                <a:path w="324992" h="7634" extrusionOk="0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noFill/>
            <a:ln w="22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57"/>
          <p:cNvGrpSpPr/>
          <p:nvPr/>
        </p:nvGrpSpPr>
        <p:grpSpPr>
          <a:xfrm>
            <a:off x="4511232" y="4456925"/>
            <a:ext cx="757843" cy="260465"/>
            <a:chOff x="5985836" y="6055175"/>
            <a:chExt cx="682813" cy="234678"/>
          </a:xfrm>
        </p:grpSpPr>
        <p:grpSp>
          <p:nvGrpSpPr>
            <p:cNvPr id="1481" name="Google Shape;1481;p57"/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1482" name="Google Shape;1482;p57"/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/>
                <a:ahLst/>
                <a:cxnLst/>
                <a:rect l="l" t="t" r="r" b="b"/>
                <a:pathLst>
                  <a:path w="234678" h="234678" extrusionOk="0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83" name="Google Shape;1483;p57"/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</p:grpSpPr>
            <p:sp>
              <p:nvSpPr>
                <p:cNvPr id="1484" name="Google Shape;1484;p57"/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5" h="103750" extrusionOk="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57"/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5" h="103750" extrusionOk="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86" name="Google Shape;1486;p57"/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</p:grpSpPr>
          <p:sp>
            <p:nvSpPr>
              <p:cNvPr id="1487" name="Google Shape;1487;p57"/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/>
                <a:ahLst/>
                <a:cxnLst/>
                <a:rect l="l" t="t" r="r" b="b"/>
                <a:pathLst>
                  <a:path w="96650" h="111613" extrusionOk="0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57"/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/>
                <a:ahLst/>
                <a:cxnLst/>
                <a:rect l="l" t="t" r="r" b="b"/>
                <a:pathLst>
                  <a:path w="13589" h="111613" extrusionOk="0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9" name="Google Shape;1489;p57"/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</p:grpSpPr>
          <p:sp>
            <p:nvSpPr>
              <p:cNvPr id="1490" name="Google Shape;1490;p57"/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/>
                <a:ahLst/>
                <a:cxnLst/>
                <a:rect l="l" t="t" r="r" b="b"/>
                <a:pathLst>
                  <a:path w="96726" h="111613" extrusionOk="0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 rot="10800000">
                <a:off x="5985836" y="6114036"/>
                <a:ext cx="13589" cy="111613"/>
              </a:xfrm>
              <a:custGeom>
                <a:avLst/>
                <a:gdLst/>
                <a:ahLst/>
                <a:cxnLst/>
                <a:rect l="l" t="t" r="r" b="b"/>
                <a:pathLst>
                  <a:path w="13589" h="111613" extrusionOk="0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2" name="Google Shape;1492;p57"/>
          <p:cNvGrpSpPr/>
          <p:nvPr/>
        </p:nvGrpSpPr>
        <p:grpSpPr>
          <a:xfrm>
            <a:off x="5553690" y="4531997"/>
            <a:ext cx="138791" cy="145485"/>
            <a:chOff x="6925086" y="6122815"/>
            <a:chExt cx="125050" cy="131081"/>
          </a:xfrm>
        </p:grpSpPr>
        <p:sp>
          <p:nvSpPr>
            <p:cNvPr id="1493" name="Google Shape;1493;p57"/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/>
              <a:ahLst/>
              <a:cxnLst/>
              <a:rect l="l" t="t" r="r" b="b"/>
              <a:pathLst>
                <a:path w="125050" h="110621" extrusionOk="0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/>
              <a:ahLst/>
              <a:cxnLst/>
              <a:rect l="l" t="t" r="r" b="b"/>
              <a:pathLst>
                <a:path w="10382" h="10382" extrusionOk="0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57"/>
          <p:cNvGrpSpPr/>
          <p:nvPr/>
        </p:nvGrpSpPr>
        <p:grpSpPr>
          <a:xfrm>
            <a:off x="4078427" y="4531135"/>
            <a:ext cx="133213" cy="106170"/>
            <a:chOff x="5595881" y="6122039"/>
            <a:chExt cx="120025" cy="95659"/>
          </a:xfrm>
        </p:grpSpPr>
        <p:sp>
          <p:nvSpPr>
            <p:cNvPr id="1496" name="Google Shape;1496;p57"/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/>
              <a:ahLst/>
              <a:cxnLst/>
              <a:rect l="l" t="t" r="r" b="b"/>
              <a:pathLst>
                <a:path w="120025" h="84068" extrusionOk="0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/>
              <a:ahLst/>
              <a:cxnLst/>
              <a:rect l="l" t="t" r="r" b="b"/>
              <a:pathLst>
                <a:path w="54079" h="38845" extrusionOk="0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/>
              <a:ahLst/>
              <a:cxnLst/>
              <a:rect l="l" t="t" r="r" b="b"/>
              <a:pathLst>
                <a:path w="53998" h="27257" extrusionOk="0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57"/>
          <p:cNvGrpSpPr/>
          <p:nvPr/>
        </p:nvGrpSpPr>
        <p:grpSpPr>
          <a:xfrm>
            <a:off x="7383017" y="4646525"/>
            <a:ext cx="125354" cy="127129"/>
            <a:chOff x="9752405" y="6195366"/>
            <a:chExt cx="167139" cy="169506"/>
          </a:xfrm>
        </p:grpSpPr>
        <p:sp>
          <p:nvSpPr>
            <p:cNvPr id="1500" name="Google Shape;1500;p57"/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/>
              <a:ahLst/>
              <a:cxnLst/>
              <a:rect l="l" t="t" r="r" b="b"/>
              <a:pathLst>
                <a:path w="115632" h="116854" extrusionOk="0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/>
              <a:ahLst/>
              <a:cxnLst/>
              <a:rect l="l" t="t" r="r" b="b"/>
              <a:pathLst>
                <a:path w="92141" h="92134" extrusionOk="0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7684801" y="4659618"/>
            <a:ext cx="150587" cy="106670"/>
            <a:chOff x="10154783" y="6212824"/>
            <a:chExt cx="200782" cy="142227"/>
          </a:xfrm>
        </p:grpSpPr>
        <p:sp>
          <p:nvSpPr>
            <p:cNvPr id="1503" name="Google Shape;1503;p57"/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/>
              <a:ahLst/>
              <a:cxnLst/>
              <a:rect l="l" t="t" r="r" b="b"/>
              <a:pathLst>
                <a:path w="200782" h="35423" extrusionOk="0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/>
              <a:ahLst/>
              <a:cxnLst/>
              <a:rect l="l" t="t" r="r" b="b"/>
              <a:pathLst>
                <a:path w="200782" h="7634" extrusionOk="0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7"/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/>
              <a:ahLst/>
              <a:cxnLst/>
              <a:rect l="l" t="t" r="r" b="b"/>
              <a:pathLst>
                <a:path w="200782" h="7634" extrusionOk="0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57"/>
          <p:cNvGrpSpPr/>
          <p:nvPr/>
        </p:nvGrpSpPr>
        <p:grpSpPr>
          <a:xfrm>
            <a:off x="8114059" y="4654349"/>
            <a:ext cx="56513" cy="113026"/>
            <a:chOff x="10727127" y="6205800"/>
            <a:chExt cx="75350" cy="150701"/>
          </a:xfrm>
        </p:grpSpPr>
        <p:sp>
          <p:nvSpPr>
            <p:cNvPr id="1507" name="Google Shape;1507;p57"/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/>
              <a:ahLst/>
              <a:cxnLst/>
              <a:rect l="l" t="t" r="r" b="b"/>
              <a:pathLst>
                <a:path w="75350" h="150701" extrusionOk="0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/>
              <a:ahLst/>
              <a:cxnLst/>
              <a:rect l="l" t="t" r="r" b="b"/>
              <a:pathLst>
                <a:path w="45119" h="90237" extrusionOk="0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50" cap="flat" cmpd="sng">
              <a:solidFill>
                <a:srgbClr val="A3A3A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9" name="Google Shape;1509;p57"/>
          <p:cNvGrpSpPr/>
          <p:nvPr/>
        </p:nvGrpSpPr>
        <p:grpSpPr>
          <a:xfrm>
            <a:off x="8287835" y="4726895"/>
            <a:ext cx="544288" cy="5725"/>
            <a:chOff x="10958829" y="6302527"/>
            <a:chExt cx="725717" cy="7634"/>
          </a:xfrm>
        </p:grpSpPr>
        <p:sp>
          <p:nvSpPr>
            <p:cNvPr id="1510" name="Google Shape;1510;p57"/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/>
              <a:ahLst/>
              <a:cxnLst/>
              <a:rect l="l" t="t" r="r" b="b"/>
              <a:pathLst>
                <a:path w="725717" h="7634" extrusionOk="0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noFill/>
            <a:ln w="22900" cap="rnd" cmpd="sng">
              <a:solidFill>
                <a:srgbClr val="A3A3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/>
              <a:ahLst/>
              <a:cxnLst/>
              <a:rect l="l" t="t" r="r" b="b"/>
              <a:pathLst>
                <a:path w="609829" h="7634" extrusionOk="0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noFill/>
            <a:ln w="22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2" name="Google Shape;151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8014" y="4625126"/>
            <a:ext cx="118256" cy="17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57" descr="Tex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16830" y="4405395"/>
            <a:ext cx="600859" cy="60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34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235" name="Google Shape;235;p34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34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239" name="Google Shape;239;p3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34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242" name="Google Shape;242;p34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4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34"/>
          <p:cNvSpPr txBox="1"/>
          <p:nvPr/>
        </p:nvSpPr>
        <p:spPr>
          <a:xfrm>
            <a:off x="2373027" y="1423847"/>
            <a:ext cx="2470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245" name="Google Shape;245;p34"/>
          <p:cNvSpPr/>
          <p:nvPr/>
        </p:nvSpPr>
        <p:spPr>
          <a:xfrm>
            <a:off x="2465785" y="2107421"/>
            <a:ext cx="1428900" cy="23646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2608657" y="2326710"/>
            <a:ext cx="1143000" cy="11430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2652743" y="3603450"/>
            <a:ext cx="1143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이하윤</a:t>
            </a:r>
            <a:endParaRPr sz="900"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Lee Hayun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2652752" y="4068025"/>
            <a:ext cx="861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BOAZ 분석 22기</a:t>
            </a:r>
            <a:endParaRPr sz="1100"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4112305" y="2107421"/>
            <a:ext cx="1428900" cy="23646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4255177" y="2326710"/>
            <a:ext cx="1143000" cy="11430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4299273" y="3603450"/>
            <a:ext cx="109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이혜승</a:t>
            </a:r>
            <a:endParaRPr sz="900"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Lee Hyeseung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4299277" y="4068025"/>
            <a:ext cx="97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BOAZ 분석 22기</a:t>
            </a:r>
            <a:endParaRPr sz="8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5758825" y="2107421"/>
            <a:ext cx="1428900" cy="23646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5901697" y="2326710"/>
            <a:ext cx="1143000" cy="11430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5945799" y="3603450"/>
            <a:ext cx="109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장서연</a:t>
            </a:r>
            <a:endParaRPr sz="900"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Jang Seoyeon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945800" y="4068025"/>
            <a:ext cx="1098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BOAZ 분석 22기</a:t>
            </a:r>
            <a:endParaRPr sz="8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7405344" y="2107421"/>
            <a:ext cx="1428900" cy="236460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7548216" y="2326710"/>
            <a:ext cx="1143000" cy="11430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7592321" y="3603447"/>
            <a:ext cx="97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허지윤</a:t>
            </a:r>
            <a:endParaRPr sz="900"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Heo Jiyun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7592324" y="4068025"/>
            <a:ext cx="1098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BOAZ 분석 22기</a:t>
            </a:r>
            <a:endParaRPr sz="8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grpSp>
        <p:nvGrpSpPr>
          <p:cNvPr id="261" name="Google Shape;261;p34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262" name="Google Shape;262;p34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3" name="Google Shape;263;p34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34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265" name="Google Shape;265;p34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4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7" name="Google Shape;267;p34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34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34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271" name="Google Shape;271;p34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4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273" name="Google Shape;273;p34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350" y="2061750"/>
            <a:ext cx="1428900" cy="142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34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>
            <a:hlinkClick r:id="rId5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280" name="Google Shape;280;p34">
            <a:hlinkClick r:id="rId5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>
            <a:hlinkClick r:id="rId6" action="ppaction://hlinksldjump"/>
          </p:cNvPr>
          <p:cNvSpPr txBox="1"/>
          <p:nvPr/>
        </p:nvSpPr>
        <p:spPr>
          <a:xfrm>
            <a:off x="652002" y="977025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282" name="Google Shape;282;p34">
            <a:hlinkClick r:id="rId6" action="ppaction://hlinksldjump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284" name="Google Shape;284;p34">
            <a:hlinkClick r:id="" action="ppaction://noaction"/>
          </p:cNvPr>
          <p:cNvSpPr txBox="1"/>
          <p:nvPr/>
        </p:nvSpPr>
        <p:spPr>
          <a:xfrm>
            <a:off x="652004" y="16506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285" name="Google Shape;285;p34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286" name="Google Shape;286;p34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4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34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0" name="Google Shape;290;p34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291" name="Google Shape;291;p34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292" name="Google Shape;292;p34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293" name="Google Shape;293;p34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5775" y="2061750"/>
            <a:ext cx="1428900" cy="142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1498" y="2224121"/>
            <a:ext cx="970500" cy="12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5025" y="2056175"/>
            <a:ext cx="1428900" cy="14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/>
          <p:nvPr/>
        </p:nvSpPr>
        <p:spPr>
          <a:xfrm>
            <a:off x="2456025" y="874925"/>
            <a:ext cx="1057500" cy="1057500"/>
          </a:xfrm>
          <a:prstGeom prst="roundRect">
            <a:avLst>
              <a:gd name="adj" fmla="val 700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35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304" name="Google Shape;304;p3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308" name="Google Shape;308;p3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35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311" name="Google Shape;311;p35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5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5"/>
          <p:cNvSpPr/>
          <p:nvPr/>
        </p:nvSpPr>
        <p:spPr>
          <a:xfrm>
            <a:off x="2256503" y="2107422"/>
            <a:ext cx="6887400" cy="30360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3641275" y="1423850"/>
            <a:ext cx="3187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315" name="Google Shape;315;p35"/>
          <p:cNvSpPr txBox="1"/>
          <p:nvPr/>
        </p:nvSpPr>
        <p:spPr>
          <a:xfrm>
            <a:off x="3641279" y="1187125"/>
            <a:ext cx="1637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  <a:endParaRPr sz="1100"/>
          </a:p>
        </p:txBody>
      </p:sp>
      <p:sp>
        <p:nvSpPr>
          <p:cNvPr id="316" name="Google Shape;316;p35"/>
          <p:cNvSpPr txBox="1"/>
          <p:nvPr/>
        </p:nvSpPr>
        <p:spPr>
          <a:xfrm>
            <a:off x="2443175" y="3156300"/>
            <a:ext cx="2463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기존의 추천시스템</a:t>
            </a:r>
            <a:endParaRPr sz="1100" b="1"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4457485" y="2783990"/>
            <a:ext cx="6072" cy="643"/>
          </a:xfrm>
          <a:custGeom>
            <a:avLst/>
            <a:gdLst/>
            <a:ahLst/>
            <a:cxnLst/>
            <a:rect l="l" t="t" r="r" b="b"/>
            <a:pathLst>
              <a:path w="8096" h="857" extrusionOk="0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457485" y="2783449"/>
            <a:ext cx="6072" cy="1183"/>
          </a:xfrm>
          <a:custGeom>
            <a:avLst/>
            <a:gdLst/>
            <a:ahLst/>
            <a:cxnLst/>
            <a:rect l="l" t="t" r="r" b="b"/>
            <a:pathLst>
              <a:path w="8096" h="1578" extrusionOk="0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4467629" y="2783990"/>
            <a:ext cx="5071" cy="643"/>
          </a:xfrm>
          <a:custGeom>
            <a:avLst/>
            <a:gdLst/>
            <a:ahLst/>
            <a:cxnLst/>
            <a:rect l="l" t="t" r="r" b="b"/>
            <a:pathLst>
              <a:path w="6762" h="857" extrusionOk="0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4467629" y="2783505"/>
            <a:ext cx="5071" cy="1127"/>
          </a:xfrm>
          <a:custGeom>
            <a:avLst/>
            <a:gdLst/>
            <a:ahLst/>
            <a:cxnLst/>
            <a:rect l="l" t="t" r="r" b="b"/>
            <a:pathLst>
              <a:path w="6762" h="1503" extrusionOk="0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5"/>
          <p:cNvCxnSpPr/>
          <p:nvPr/>
        </p:nvCxnSpPr>
        <p:spPr>
          <a:xfrm>
            <a:off x="2465785" y="2571750"/>
            <a:ext cx="63723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2" name="Google Shape;322;p35"/>
          <p:cNvGrpSpPr/>
          <p:nvPr/>
        </p:nvGrpSpPr>
        <p:grpSpPr>
          <a:xfrm>
            <a:off x="2461967" y="2239970"/>
            <a:ext cx="234805" cy="184926"/>
            <a:chOff x="3309834" y="2990826"/>
            <a:chExt cx="313073" cy="246567"/>
          </a:xfrm>
        </p:grpSpPr>
        <p:sp>
          <p:nvSpPr>
            <p:cNvPr id="323" name="Google Shape;323;p35"/>
            <p:cNvSpPr/>
            <p:nvPr/>
          </p:nvSpPr>
          <p:spPr>
            <a:xfrm>
              <a:off x="3407028" y="2999226"/>
              <a:ext cx="215879" cy="238167"/>
            </a:xfrm>
            <a:custGeom>
              <a:avLst/>
              <a:gdLst/>
              <a:ahLst/>
              <a:cxnLst/>
              <a:rect l="l" t="t" r="r" b="b"/>
              <a:pathLst>
                <a:path w="116064" h="128047" extrusionOk="0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4" name="Google Shape;324;p35" descr="Ad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35"/>
          <p:cNvGrpSpPr/>
          <p:nvPr/>
        </p:nvGrpSpPr>
        <p:grpSpPr>
          <a:xfrm>
            <a:off x="2868810" y="2320589"/>
            <a:ext cx="175873" cy="34200"/>
            <a:chOff x="249382" y="221673"/>
            <a:chExt cx="234497" cy="45600"/>
          </a:xfrm>
        </p:grpSpPr>
        <p:sp>
          <p:nvSpPr>
            <p:cNvPr id="326" name="Google Shape;326;p35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5"/>
          <p:cNvSpPr txBox="1"/>
          <p:nvPr/>
        </p:nvSpPr>
        <p:spPr>
          <a:xfrm>
            <a:off x="2412514" y="2628521"/>
            <a:ext cx="643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특정 음악 선호도에 맞는 플레이리스트를 자동으로 생성하는 방법을 제안하는 프로젝트</a:t>
            </a:r>
            <a:endParaRPr sz="11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⇒ 좋아하는 노래를 포함할 뿐만 아니라 </a:t>
            </a:r>
            <a:r>
              <a:rPr lang="en-GB" sz="1100" b="1" u="sng">
                <a:solidFill>
                  <a:srgbClr val="B4B5B2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사용자의 취향에 맞는 새로운 트랙</a:t>
            </a: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을 소개하는 것이 목표</a:t>
            </a:r>
            <a:endParaRPr sz="11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2412514" y="3479962"/>
            <a:ext cx="30525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2"/>
              </a:buClr>
              <a:buSzPts val="1100"/>
              <a:buFont typeface="Noto Sans KR"/>
              <a:buChar char="●"/>
            </a:pP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User-based Filtering</a:t>
            </a:r>
            <a:endParaRPr sz="11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2"/>
              </a:buClr>
              <a:buSzPts val="1100"/>
              <a:buFont typeface="Noto Sans KR"/>
              <a:buChar char="●"/>
            </a:pP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Item-based Filtering</a:t>
            </a:r>
            <a:endParaRPr sz="11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2"/>
              </a:buClr>
              <a:buSzPts val="1100"/>
              <a:buFont typeface="Noto Sans KR"/>
              <a:buChar char="●"/>
            </a:pPr>
            <a:r>
              <a:rPr lang="en-GB" sz="1100">
                <a:solidFill>
                  <a:srgbClr val="B4B5B2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etc..</a:t>
            </a:r>
            <a:endParaRPr sz="1100">
              <a:solidFill>
                <a:srgbClr val="B4B5B2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⇒ 낮은 예측 성능 + </a:t>
            </a:r>
            <a:r>
              <a:rPr lang="en-GB" sz="1100" b="1" u="sng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Cold Start</a:t>
            </a:r>
            <a:r>
              <a:rPr lang="en-GB" sz="110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등의 문제가 발생</a:t>
            </a:r>
            <a:endParaRPr sz="1100">
              <a:solidFill>
                <a:srgbClr val="1ED760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rgbClr val="B4B5B2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*Cold Start: 사용자의 상품 구매 또는 평가 이력과 같은 기존 행동 정보가 없는 경우, 예측이 어려운 상태</a:t>
            </a:r>
            <a:endParaRPr sz="900" i="1">
              <a:solidFill>
                <a:srgbClr val="B4B5B2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5785575" y="3653960"/>
            <a:ext cx="3052500" cy="931200"/>
          </a:xfrm>
          <a:prstGeom prst="rect">
            <a:avLst/>
          </a:prstGeom>
          <a:noFill/>
          <a:ln>
            <a:noFill/>
          </a:ln>
          <a:effectLst>
            <a:outerShdw blurRad="342900" dist="19050" algn="bl" rotWithShape="0">
              <a:schemeClr val="lt1">
                <a:alpha val="80000"/>
              </a:scheme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기존의 추천 시스템의 한계를 해결하는</a:t>
            </a:r>
            <a:endParaRPr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GNN</a:t>
            </a:r>
            <a:r>
              <a:rPr lang="en-GB">
                <a:solidFill>
                  <a:schemeClr val="lt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모델로 보다 효과적인 플레이리스트 추천 시스템을 구축하자!</a:t>
            </a:r>
            <a:endParaRPr>
              <a:solidFill>
                <a:schemeClr val="lt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pic>
        <p:nvPicPr>
          <p:cNvPr id="332" name="Google Shape;332;p35" descr="A picture containing microphon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6632" r="16625"/>
          <a:stretch/>
        </p:blipFill>
        <p:spPr>
          <a:xfrm>
            <a:off x="2452034" y="870243"/>
            <a:ext cx="1057500" cy="1057500"/>
          </a:xfrm>
          <a:prstGeom prst="roundRect">
            <a:avLst>
              <a:gd name="adj" fmla="val 6867"/>
            </a:avLst>
          </a:prstGeom>
          <a:noFill/>
          <a:ln>
            <a:noFill/>
          </a:ln>
        </p:spPr>
      </p:pic>
      <p:sp>
        <p:nvSpPr>
          <p:cNvPr id="333" name="Google Shape;333;p35">
            <a:hlinkClick r:id="rId5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35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335" name="Google Shape;335;p35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6" name="Google Shape;336;p35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5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338" name="Google Shape;338;p35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5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0" name="Google Shape;340;p35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35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5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5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344" name="Google Shape;344;p35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346" name="Google Shape;346;p35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5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>
            <a:hlinkClick r:id="rId7" action="ppaction://hlinksldjump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grpSp>
        <p:nvGrpSpPr>
          <p:cNvPr id="353" name="Google Shape;353;p35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354" name="Google Shape;354;p35">
              <a:hlinkClick r:id="rId7" action="ppaction://hlinksldjump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hlinkClick r:id="rId7" action="ppaction://hlinksldjump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hlinkClick r:id="rId7" action="ppaction://hlinksldjump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5">
            <a:hlinkClick r:id="rId5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358" name="Google Shape;358;p35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359" name="Google Shape;359;p35">
            <a:hlinkClick r:id="" action="ppaction://noaction"/>
          </p:cNvPr>
          <p:cNvSpPr txBox="1"/>
          <p:nvPr/>
        </p:nvSpPr>
        <p:spPr>
          <a:xfrm>
            <a:off x="652004" y="16506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sp>
        <p:nvSpPr>
          <p:cNvPr id="360" name="Google Shape;360;p35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61" name="Google Shape;361;p35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362" name="Google Shape;362;p35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363" name="Google Shape;363;p35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364" name="Google Shape;364;p35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12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2456025" y="874925"/>
            <a:ext cx="1057500" cy="1057500"/>
          </a:xfrm>
          <a:prstGeom prst="roundRect">
            <a:avLst>
              <a:gd name="adj" fmla="val 700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372" name="Google Shape;372;p3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36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376" name="Google Shape;376;p3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36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379" name="Google Shape;379;p36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6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6"/>
          <p:cNvSpPr/>
          <p:nvPr/>
        </p:nvSpPr>
        <p:spPr>
          <a:xfrm>
            <a:off x="2256503" y="2107422"/>
            <a:ext cx="6887400" cy="303600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641271" y="1423847"/>
            <a:ext cx="1830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383" name="Google Shape;383;p36"/>
          <p:cNvGrpSpPr/>
          <p:nvPr/>
        </p:nvGrpSpPr>
        <p:grpSpPr>
          <a:xfrm>
            <a:off x="3396063" y="2320589"/>
            <a:ext cx="175873" cy="34200"/>
            <a:chOff x="249382" y="221673"/>
            <a:chExt cx="234497" cy="45600"/>
          </a:xfrm>
        </p:grpSpPr>
        <p:sp>
          <p:nvSpPr>
            <p:cNvPr id="384" name="Google Shape;384;p36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7" name="Google Shape;387;p36" descr="A person writing on a piece of pape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456" r="12456"/>
          <a:stretch/>
        </p:blipFill>
        <p:spPr>
          <a:xfrm>
            <a:off x="2452034" y="870243"/>
            <a:ext cx="1057500" cy="1057500"/>
          </a:xfrm>
          <a:prstGeom prst="roundRect">
            <a:avLst>
              <a:gd name="adj" fmla="val 7382"/>
            </a:avLst>
          </a:prstGeom>
          <a:noFill/>
          <a:ln>
            <a:noFill/>
          </a:ln>
        </p:spPr>
      </p:pic>
      <p:grpSp>
        <p:nvGrpSpPr>
          <p:cNvPr id="388" name="Google Shape;388;p36"/>
          <p:cNvGrpSpPr/>
          <p:nvPr/>
        </p:nvGrpSpPr>
        <p:grpSpPr>
          <a:xfrm>
            <a:off x="2466268" y="2217986"/>
            <a:ext cx="246600" cy="246600"/>
            <a:chOff x="4435965" y="2957314"/>
            <a:chExt cx="328800" cy="328800"/>
          </a:xfrm>
        </p:grpSpPr>
        <p:sp>
          <p:nvSpPr>
            <p:cNvPr id="389" name="Google Shape;389;p36"/>
            <p:cNvSpPr/>
            <p:nvPr/>
          </p:nvSpPr>
          <p:spPr>
            <a:xfrm>
              <a:off x="4435965" y="2957314"/>
              <a:ext cx="328800" cy="328800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 rot="-1801564">
              <a:off x="4531157" y="3053421"/>
              <a:ext cx="128898" cy="11114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36" descr="Heart outline"/>
          <p:cNvSpPr/>
          <p:nvPr/>
        </p:nvSpPr>
        <p:spPr>
          <a:xfrm>
            <a:off x="2855413" y="2282558"/>
            <a:ext cx="123063" cy="116602"/>
          </a:xfrm>
          <a:custGeom>
            <a:avLst/>
            <a:gdLst/>
            <a:ahLst/>
            <a:cxnLst/>
            <a:rect l="l" t="t" r="r" b="b"/>
            <a:pathLst>
              <a:path w="647700" h="613695" extrusionOk="0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 cmpd="sng">
            <a:solidFill>
              <a:srgbClr val="B4B5B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36"/>
          <p:cNvGrpSpPr/>
          <p:nvPr/>
        </p:nvGrpSpPr>
        <p:grpSpPr>
          <a:xfrm>
            <a:off x="3120554" y="2274038"/>
            <a:ext cx="133270" cy="133270"/>
            <a:chOff x="5734050" y="3067050"/>
            <a:chExt cx="723900" cy="723900"/>
          </a:xfrm>
        </p:grpSpPr>
        <p:sp>
          <p:nvSpPr>
            <p:cNvPr id="393" name="Google Shape;393;p36"/>
            <p:cNvSpPr/>
            <p:nvPr/>
          </p:nvSpPr>
          <p:spPr>
            <a:xfrm rot="-5400000">
              <a:off x="5876937" y="3267776"/>
              <a:ext cx="438124" cy="322424"/>
            </a:xfrm>
            <a:custGeom>
              <a:avLst/>
              <a:gdLst/>
              <a:ahLst/>
              <a:cxnLst/>
              <a:rect l="l" t="t" r="r" b="b"/>
              <a:pathLst>
                <a:path w="438124" h="322424" extrusionOk="0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 rot="-5400000">
              <a:off x="5734050" y="306705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 extrusionOk="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36">
            <a:hlinkClick r:id="rId4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36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398" name="Google Shape;398;p36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6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6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36">
            <a:hlinkClick r:id="rId5" action="ppaction://hlinksldjump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402" name="Google Shape;402;p36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403" name="Google Shape;403;p36">
              <a:hlinkClick r:id="rId5" action="ppaction://hlinksldjump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4" name="Google Shape;404;p36" descr="Add with solid fill">
              <a:hlinkClick r:id="rId5" action="ppaction://hlinksldjump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36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406" name="Google Shape;406;p36">
              <a:hlinkClick r:id="" action="ppaction://noaction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6" descr="Heart with solid fill">
              <a:hlinkClick r:id="" action="ppaction://noaction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8" name="Google Shape;408;p36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9" name="Google Shape;409;p36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6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412" name="Google Shape;412;p36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6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414" name="Google Shape;414;p36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6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6">
            <a:hlinkClick r:id="rId4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420" name="Google Shape;420;p36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421" name="Google Shape;421;p36">
            <a:hlinkClick r:id="" action="ppaction://noaction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900">
              <a:solidFill>
                <a:srgbClr val="B4B5B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2" name="Google Shape;422;p36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423" name="Google Shape;423;p36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424" name="Google Shape;424;p36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425" name="Google Shape;425;p36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200" y="2555440"/>
            <a:ext cx="3143825" cy="2292372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lt1">
                <a:alpha val="60000"/>
              </a:schemeClr>
            </a:outerShdw>
          </a:effectLst>
        </p:spPr>
      </p:pic>
      <p:grpSp>
        <p:nvGrpSpPr>
          <p:cNvPr id="428" name="Google Shape;428;p36"/>
          <p:cNvGrpSpPr/>
          <p:nvPr/>
        </p:nvGrpSpPr>
        <p:grpSpPr>
          <a:xfrm>
            <a:off x="2466275" y="2551738"/>
            <a:ext cx="3143826" cy="2299762"/>
            <a:chOff x="2466275" y="2971688"/>
            <a:chExt cx="3143826" cy="2299762"/>
          </a:xfrm>
        </p:grpSpPr>
        <p:pic>
          <p:nvPicPr>
            <p:cNvPr id="429" name="Google Shape;429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66275" y="2971688"/>
              <a:ext cx="3143826" cy="1307486"/>
            </a:xfrm>
            <a:prstGeom prst="rect">
              <a:avLst/>
            </a:prstGeom>
            <a:noFill/>
            <a:ln>
              <a:noFill/>
            </a:ln>
            <a:effectLst>
              <a:outerShdw blurRad="71438" dist="38100" algn="bl" rotWithShape="0">
                <a:srgbClr val="000000">
                  <a:alpha val="52000"/>
                </a:srgbClr>
              </a:outerShdw>
            </a:effectLst>
          </p:spPr>
        </p:pic>
        <p:sp>
          <p:nvSpPr>
            <p:cNvPr id="430" name="Google Shape;430;p36"/>
            <p:cNvSpPr txBox="1"/>
            <p:nvPr/>
          </p:nvSpPr>
          <p:spPr>
            <a:xfrm>
              <a:off x="2466275" y="4240050"/>
              <a:ext cx="31437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2010년 1월부터 2017년 10월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사이에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생성된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트랙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정보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,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아티스트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세부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정보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및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앨범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데이터가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포함된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100만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개의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Spotify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재생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목록으로</a:t>
              </a:r>
              <a:r>
                <a:rPr lang="en-GB" sz="1100" dirty="0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 </a:t>
              </a:r>
              <a:r>
                <a:rPr lang="en-GB" sz="1100" dirty="0" err="1">
                  <a:solidFill>
                    <a:schemeClr val="lt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Regular"/>
                  <a:sym typeface="Noto Sans KR"/>
                </a:rPr>
                <a:t>구성</a:t>
              </a:r>
              <a:endParaRPr sz="1100" dirty="0">
                <a:solidFill>
                  <a:schemeClr val="lt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  <a:cs typeface="Noto Sans KR Regula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  <a:cs typeface="Noto Sans KR Regular"/>
                <a:sym typeface="Noto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Noto Sans KR Bold"/>
                  <a:sym typeface="Noto Sans KR"/>
                </a:rPr>
                <a:t>‘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세계에서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 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가장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 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큰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 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음악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 Playlist 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데이터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 </a:t>
              </a:r>
              <a:r>
                <a:rPr lang="en-GB" sz="1100" i="1" dirty="0" err="1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세트</a:t>
              </a:r>
              <a:r>
                <a:rPr lang="en-GB" sz="1100" i="1" dirty="0">
                  <a:solidFill>
                    <a:srgbClr val="1ED760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  <a:cs typeface="Georgia"/>
                  <a:sym typeface="Georgia"/>
                </a:rPr>
                <a:t>’</a:t>
              </a:r>
              <a:endParaRPr sz="1100" i="1" dirty="0">
                <a:solidFill>
                  <a:srgbClr val="1ED760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  <a:cs typeface="Noto Sans KR Bold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/>
          <p:nvPr/>
        </p:nvSpPr>
        <p:spPr>
          <a:xfrm>
            <a:off x="2443163" y="2557575"/>
            <a:ext cx="2114673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37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438" name="Google Shape;438;p37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37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442" name="Google Shape;442;p3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7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37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445" name="Google Shape;445;p37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37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448" name="Google Shape;448;p37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7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7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451" name="Google Shape;451;p37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7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7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37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455" name="Google Shape;455;p37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456" name="Google Shape;456;p37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7" name="Google Shape;457;p37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8" name="Google Shape;458;p37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459" name="Google Shape;459;p37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7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37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462" name="Google Shape;462;p37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p37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37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466" name="Google Shape;466;p37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7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468" name="Google Shape;468;p37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7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7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7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474" name="Google Shape;474;p37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475" name="Google Shape;475;p37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476" name="Google Shape;476;p37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477" name="Google Shape;477;p37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478" name="Google Shape;478;p37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479" name="Google Shape;479;p37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2373025" y="2128600"/>
            <a:ext cx="622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그래프 신경망(Graph Neural Networks, GNNs), 왜 사용할까?</a:t>
            </a:r>
            <a:endParaRPr sz="1600" b="1">
              <a:solidFill>
                <a:schemeClr val="lt1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2512288" y="2966775"/>
            <a:ext cx="197640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음악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플레이리스트와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같이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b="1" dirty="0" err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크고</a:t>
            </a:r>
            <a:r>
              <a:rPr lang="en-GB" b="1" dirty="0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b="1" dirty="0" err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상호</a:t>
            </a:r>
            <a:r>
              <a:rPr lang="en-GB" b="1" dirty="0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b="1" dirty="0" err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연결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된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데이터셋에서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작동하는</a:t>
            </a:r>
            <a:endParaRPr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추천</a:t>
            </a:r>
            <a:r>
              <a:rPr lang="en-GB" b="1" dirty="0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b="1" dirty="0" err="1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시스템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에</a:t>
            </a:r>
            <a:endParaRPr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이상적인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선택</a:t>
            </a:r>
            <a:r>
              <a:rPr lang="en-GB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!</a:t>
            </a:r>
            <a:endParaRPr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pic>
        <p:nvPicPr>
          <p:cNvPr id="482" name="Google Shape;48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887" y="2557578"/>
            <a:ext cx="4020012" cy="2209799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2443178" y="2557575"/>
            <a:ext cx="2619528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38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490" name="Google Shape;490;p38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8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494" name="Google Shape;494;p3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8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38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497" name="Google Shape;497;p38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8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38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500" name="Google Shape;500;p38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8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" name="Google Shape;502;p38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503" name="Google Shape;503;p38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8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8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38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508" name="Google Shape;508;p38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9" name="Google Shape;509;p38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38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511" name="Google Shape;511;p38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8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38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514" name="Google Shape;514;p38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515;p38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8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38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518" name="Google Shape;518;p38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8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520" name="Google Shape;520;p38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8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2" name="Google Shape;522;p38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8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8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526" name="Google Shape;526;p38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527" name="Google Shape;527;p38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528" name="Google Shape;528;p38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529" name="Google Shape;529;p38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530" name="Google Shape;530;p38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531" name="Google Shape;531;p38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2528488" y="2784075"/>
            <a:ext cx="2448900" cy="178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u="sng" dirty="0">
                <a:solidFill>
                  <a:srgbClr val="1ED760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K-Core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: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3810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하위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그래프의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모든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정점이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최</a:t>
            </a:r>
            <a:endParaRPr lang="en-GB" sz="1300" b="1" dirty="0">
              <a:solidFill>
                <a:srgbClr val="FFFFFF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  <a:p>
            <a:pPr marL="0" marR="3810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소한</a:t>
            </a:r>
            <a:r>
              <a:rPr lang="en-GB" sz="1300" b="1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K의</a:t>
            </a:r>
            <a:r>
              <a:rPr lang="en-GB" sz="1300" b="1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차수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를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갖는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그래프의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하위</a:t>
            </a:r>
            <a:r>
              <a:rPr lang="en-GB" sz="1300" b="1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그래프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로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,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marR="3810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 err="1">
                <a:solidFill>
                  <a:srgbClr val="FFFFFF"/>
                </a:solidFill>
              </a:rPr>
              <a:t>가장</a:t>
            </a:r>
            <a:r>
              <a:rPr lang="en-GB" sz="1300" b="1" dirty="0">
                <a:solidFill>
                  <a:srgbClr val="FFFFFF"/>
                </a:solidFill>
              </a:rPr>
              <a:t> </a:t>
            </a:r>
            <a:r>
              <a:rPr lang="en-GB" sz="1300" b="1" dirty="0" err="1">
                <a:solidFill>
                  <a:srgbClr val="FFFFFF"/>
                </a:solidFill>
              </a:rPr>
              <a:t>많이</a:t>
            </a:r>
            <a:r>
              <a:rPr lang="en-GB" sz="1300" b="1" dirty="0">
                <a:solidFill>
                  <a:srgbClr val="FFFFFF"/>
                </a:solidFill>
              </a:rPr>
              <a:t> </a:t>
            </a:r>
            <a:r>
              <a:rPr lang="en-GB" sz="1300" b="1" dirty="0" err="1">
                <a:solidFill>
                  <a:srgbClr val="FFFFFF"/>
                </a:solidFill>
              </a:rPr>
              <a:t>연결되고</a:t>
            </a:r>
            <a:r>
              <a:rPr lang="en-GB" sz="1300" b="1" dirty="0">
                <a:solidFill>
                  <a:srgbClr val="FFFFFF"/>
                </a:solidFill>
              </a:rPr>
              <a:t> </a:t>
            </a:r>
            <a:r>
              <a:rPr lang="en-GB" sz="1300" b="1" dirty="0" err="1">
                <a:solidFill>
                  <a:srgbClr val="FFFFFF"/>
                </a:solidFill>
              </a:rPr>
              <a:t>긴밀하게</a:t>
            </a:r>
            <a:r>
              <a:rPr lang="en-GB" sz="1300" b="1" dirty="0">
                <a:solidFill>
                  <a:srgbClr val="FFFFFF"/>
                </a:solidFill>
              </a:rPr>
              <a:t> </a:t>
            </a:r>
            <a:r>
              <a:rPr lang="en-GB" sz="1300" b="1" dirty="0" err="1">
                <a:solidFill>
                  <a:srgbClr val="FFFFFF"/>
                </a:solidFill>
              </a:rPr>
              <a:t>통합된</a:t>
            </a:r>
            <a:r>
              <a:rPr lang="en-GB" sz="1300" b="1" dirty="0">
                <a:solidFill>
                  <a:srgbClr val="FFFFFF"/>
                </a:solidFill>
              </a:rPr>
              <a:t> </a:t>
            </a:r>
            <a:r>
              <a:rPr lang="en-GB" sz="1300" b="1" dirty="0" err="1">
                <a:solidFill>
                  <a:srgbClr val="FFFFFF"/>
                </a:solidFill>
              </a:rPr>
              <a:t>정점</a:t>
            </a:r>
            <a:r>
              <a:rPr lang="en-GB" sz="1300" dirty="0" err="1">
                <a:solidFill>
                  <a:srgbClr val="FFFFFF"/>
                </a:solidFill>
              </a:rPr>
              <a:t>이</a:t>
            </a:r>
            <a:r>
              <a:rPr lang="en-GB" sz="1300" dirty="0">
                <a:solidFill>
                  <a:srgbClr val="FFFFFF"/>
                </a:solidFill>
              </a:rPr>
              <a:t> </a:t>
            </a:r>
            <a:r>
              <a:rPr lang="en-GB" sz="1300" dirty="0" err="1">
                <a:solidFill>
                  <a:srgbClr val="FFFFFF"/>
                </a:solidFill>
              </a:rPr>
              <a:t>위치한</a:t>
            </a:r>
            <a:endParaRPr sz="1300" dirty="0">
              <a:solidFill>
                <a:srgbClr val="FFFFFF"/>
              </a:solidFill>
            </a:endParaRPr>
          </a:p>
          <a:p>
            <a:pPr marL="0" marR="3810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u="sng" dirty="0" err="1">
                <a:solidFill>
                  <a:srgbClr val="FFFFFF"/>
                </a:solidFill>
              </a:rPr>
              <a:t>네트워크의</a:t>
            </a:r>
            <a:r>
              <a:rPr lang="en-GB" sz="1300" b="1" u="sng" dirty="0">
                <a:solidFill>
                  <a:srgbClr val="FFFFFF"/>
                </a:solidFill>
              </a:rPr>
              <a:t> </a:t>
            </a:r>
            <a:r>
              <a:rPr lang="en-GB" sz="1300" b="1" u="sng" dirty="0" err="1">
                <a:solidFill>
                  <a:srgbClr val="FFFFFF"/>
                </a:solidFill>
              </a:rPr>
              <a:t>핵심</a:t>
            </a:r>
            <a:r>
              <a:rPr lang="en-GB" sz="1300" dirty="0" err="1">
                <a:solidFill>
                  <a:srgbClr val="FFFFFF"/>
                </a:solidFill>
              </a:rPr>
              <a:t>을</a:t>
            </a:r>
            <a:r>
              <a:rPr lang="en-GB" sz="1300" dirty="0">
                <a:solidFill>
                  <a:srgbClr val="FFFFFF"/>
                </a:solidFill>
              </a:rPr>
              <a:t> </a:t>
            </a:r>
            <a:r>
              <a:rPr lang="en-GB" sz="1300" dirty="0" err="1">
                <a:solidFill>
                  <a:srgbClr val="FFFFFF"/>
                </a:solidFill>
              </a:rPr>
              <a:t>나타낸다</a:t>
            </a:r>
            <a:r>
              <a:rPr lang="en-GB" sz="1300" dirty="0">
                <a:solidFill>
                  <a:srgbClr val="FFFFFF"/>
                </a:solidFill>
              </a:rPr>
              <a:t>.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6025" y="786059"/>
            <a:ext cx="3678000" cy="39807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/>
          <p:nvPr/>
        </p:nvSpPr>
        <p:spPr>
          <a:xfrm>
            <a:off x="2373025" y="2128600"/>
            <a:ext cx="622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Visualizing Graph</a:t>
            </a:r>
            <a:endParaRPr sz="1600" b="1">
              <a:solidFill>
                <a:schemeClr val="lt1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39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541" name="Google Shape;541;p39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545" name="Google Shape;545;p3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548" name="Google Shape;548;p39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9"/>
          <p:cNvSpPr txBox="1"/>
          <p:nvPr/>
        </p:nvSpPr>
        <p:spPr>
          <a:xfrm>
            <a:off x="2373027" y="5856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551" name="Google Shape;551;p39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9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39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554" name="Google Shape;554;p39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9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9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39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558" name="Google Shape;558;p39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559" name="Google Shape;559;p39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0" name="Google Shape;560;p39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39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562" name="Google Shape;562;p39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9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39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565" name="Google Shape;565;p39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39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p39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569" name="Google Shape;569;p39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9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9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9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9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9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577" name="Google Shape;577;p39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578" name="Google Shape;578;p39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579" name="Google Shape;579;p39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580" name="Google Shape;580;p39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581" name="Google Shape;581;p39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582" name="Google Shape;582;p39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9"/>
          <p:cNvSpPr txBox="1"/>
          <p:nvPr/>
        </p:nvSpPr>
        <p:spPr>
          <a:xfrm>
            <a:off x="2373025" y="1290400"/>
            <a:ext cx="622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Train-Test Split</a:t>
            </a:r>
            <a:endParaRPr sz="1600" b="1">
              <a:solidFill>
                <a:schemeClr val="lt1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pic>
        <p:nvPicPr>
          <p:cNvPr id="584" name="Google Shape;5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050" y="1733550"/>
            <a:ext cx="5584776" cy="316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"/>
          <p:cNvSpPr/>
          <p:nvPr/>
        </p:nvSpPr>
        <p:spPr>
          <a:xfrm>
            <a:off x="5581063" y="2571750"/>
            <a:ext cx="2867192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0"/>
          <p:cNvSpPr/>
          <p:nvPr/>
        </p:nvSpPr>
        <p:spPr>
          <a:xfrm>
            <a:off x="2527285" y="2571750"/>
            <a:ext cx="2867192" cy="2209799"/>
          </a:xfrm>
          <a:custGeom>
            <a:avLst/>
            <a:gdLst/>
            <a:ahLst/>
            <a:cxnLst/>
            <a:rect l="l" t="t" r="r" b="b"/>
            <a:pathLst>
              <a:path w="1905111" h="2946398" extrusionOk="0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0"/>
          <p:cNvSpPr/>
          <p:nvPr/>
        </p:nvSpPr>
        <p:spPr>
          <a:xfrm>
            <a:off x="0" y="0"/>
            <a:ext cx="2256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" name="Google Shape;592;p40"/>
          <p:cNvGrpSpPr/>
          <p:nvPr/>
        </p:nvGrpSpPr>
        <p:grpSpPr>
          <a:xfrm>
            <a:off x="300053" y="166249"/>
            <a:ext cx="270914" cy="52682"/>
            <a:chOff x="249382" y="221673"/>
            <a:chExt cx="234497" cy="45600"/>
          </a:xfrm>
        </p:grpSpPr>
        <p:sp>
          <p:nvSpPr>
            <p:cNvPr id="593" name="Google Shape;593;p40"/>
            <p:cNvSpPr/>
            <p:nvPr/>
          </p:nvSpPr>
          <p:spPr>
            <a:xfrm>
              <a:off x="24938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344632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38279" y="221673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40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597" name="Google Shape;597;p4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40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40"/>
          <p:cNvGrpSpPr/>
          <p:nvPr/>
        </p:nvGrpSpPr>
        <p:grpSpPr>
          <a:xfrm flipH="1">
            <a:off x="2749825" y="219048"/>
            <a:ext cx="223451" cy="223451"/>
            <a:chOff x="8892506" y="664914"/>
            <a:chExt cx="209400" cy="209400"/>
          </a:xfrm>
        </p:grpSpPr>
        <p:sp>
          <p:nvSpPr>
            <p:cNvPr id="600" name="Google Shape;600;p40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0" descr="Caret Left with solid fill"/>
            <p:cNvSpPr/>
            <p:nvPr/>
          </p:nvSpPr>
          <p:spPr>
            <a:xfrm>
              <a:off x="8960350" y="717942"/>
              <a:ext cx="59580" cy="103609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40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sp>
        <p:nvSpPr>
          <p:cNvPr id="603" name="Google Shape;603;p40">
            <a:hlinkClick r:id="rId3" action="ppaction://hlinksldjump"/>
          </p:cNvPr>
          <p:cNvSpPr/>
          <p:nvPr/>
        </p:nvSpPr>
        <p:spPr>
          <a:xfrm>
            <a:off x="300059" y="628439"/>
            <a:ext cx="153952" cy="152983"/>
          </a:xfrm>
          <a:custGeom>
            <a:avLst/>
            <a:gdLst/>
            <a:ahLst/>
            <a:cxnLst/>
            <a:rect l="l" t="t" r="r" b="b"/>
            <a:pathLst>
              <a:path w="535484" h="532115" extrusionOk="0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0">
            <a:hlinkClick r:id="" action="ppaction://noaction"/>
          </p:cNvPr>
          <p:cNvSpPr/>
          <p:nvPr/>
        </p:nvSpPr>
        <p:spPr>
          <a:xfrm>
            <a:off x="304109" y="971141"/>
            <a:ext cx="151558" cy="156933"/>
          </a:xfrm>
          <a:custGeom>
            <a:avLst/>
            <a:gdLst/>
            <a:ahLst/>
            <a:cxnLst/>
            <a:rect l="l" t="t" r="r" b="b"/>
            <a:pathLst>
              <a:path w="3788950" h="3923333" extrusionOk="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5" name="Google Shape;605;p40"/>
          <p:cNvGrpSpPr/>
          <p:nvPr/>
        </p:nvGrpSpPr>
        <p:grpSpPr>
          <a:xfrm>
            <a:off x="323491" y="1323388"/>
            <a:ext cx="133412" cy="154502"/>
            <a:chOff x="431322" y="1764517"/>
            <a:chExt cx="177883" cy="206002"/>
          </a:xfrm>
        </p:grpSpPr>
        <p:sp>
          <p:nvSpPr>
            <p:cNvPr id="606" name="Google Shape;606;p40">
              <a:hlinkClick r:id="" action="ppaction://noaction"/>
            </p:cNvPr>
            <p:cNvSpPr/>
            <p:nvPr/>
          </p:nvSpPr>
          <p:spPr>
            <a:xfrm>
              <a:off x="431322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0">
              <a:hlinkClick r:id="" action="ppaction://noaction"/>
            </p:cNvPr>
            <p:cNvSpPr/>
            <p:nvPr/>
          </p:nvSpPr>
          <p:spPr>
            <a:xfrm>
              <a:off x="469291" y="1765205"/>
              <a:ext cx="16048" cy="204882"/>
            </a:xfrm>
            <a:custGeom>
              <a:avLst/>
              <a:gdLst/>
              <a:ahLst/>
              <a:cxnLst/>
              <a:rect l="l" t="t" r="r" b="b"/>
              <a:pathLst>
                <a:path w="84464" h="1078327" extrusionOk="0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0">
              <a:hlinkClick r:id="" action="ppaction://noaction"/>
            </p:cNvPr>
            <p:cNvSpPr/>
            <p:nvPr/>
          </p:nvSpPr>
          <p:spPr>
            <a:xfrm>
              <a:off x="509599" y="1764517"/>
              <a:ext cx="99606" cy="206002"/>
            </a:xfrm>
            <a:custGeom>
              <a:avLst/>
              <a:gdLst/>
              <a:ahLst/>
              <a:cxnLst/>
              <a:rect l="l" t="t" r="r" b="b"/>
              <a:pathLst>
                <a:path w="524241" h="1084222" extrusionOk="0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40">
            <a:hlinkClick r:id="" action="ppaction://noaction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</a:t>
            </a:r>
            <a:endParaRPr sz="1100"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323492" y="1661080"/>
            <a:ext cx="152775" cy="152775"/>
            <a:chOff x="431322" y="2214773"/>
            <a:chExt cx="203700" cy="203700"/>
          </a:xfrm>
        </p:grpSpPr>
        <p:sp>
          <p:nvSpPr>
            <p:cNvPr id="611" name="Google Shape;611;p40">
              <a:hlinkClick r:id="" action="ppaction://noaction"/>
            </p:cNvPr>
            <p:cNvSpPr/>
            <p:nvPr/>
          </p:nvSpPr>
          <p:spPr>
            <a:xfrm>
              <a:off x="431322" y="2214773"/>
              <a:ext cx="203700" cy="20370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2" name="Google Shape;612;p40" descr="Add with solid fill">
              <a:hlinkClick r:id="" action="ppaction://noaction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" name="Google Shape;613;p40"/>
          <p:cNvGrpSpPr/>
          <p:nvPr/>
        </p:nvGrpSpPr>
        <p:grpSpPr>
          <a:xfrm>
            <a:off x="323502" y="1995208"/>
            <a:ext cx="152769" cy="152769"/>
            <a:chOff x="431321" y="3254199"/>
            <a:chExt cx="265500" cy="265500"/>
          </a:xfrm>
        </p:grpSpPr>
        <p:sp>
          <p:nvSpPr>
            <p:cNvPr id="614" name="Google Shape;614;p40">
              <a:hlinkClick r:id="rId5" action="ppaction://hlinksldjump"/>
            </p:cNvPr>
            <p:cNvSpPr/>
            <p:nvPr/>
          </p:nvSpPr>
          <p:spPr>
            <a:xfrm>
              <a:off x="431321" y="3254199"/>
              <a:ext cx="265500" cy="265500"/>
            </a:xfrm>
            <a:prstGeom prst="roundRect">
              <a:avLst>
                <a:gd name="adj" fmla="val 12600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0" descr="Heart with solid fill">
              <a:hlinkClick r:id="rId5" action="ppaction://hlinksldjump"/>
            </p:cNvPr>
            <p:cNvSpPr/>
            <p:nvPr/>
          </p:nvSpPr>
          <p:spPr>
            <a:xfrm>
              <a:off x="498181" y="3324518"/>
              <a:ext cx="131159" cy="124273"/>
            </a:xfrm>
            <a:custGeom>
              <a:avLst/>
              <a:gdLst/>
              <a:ahLst/>
              <a:cxnLst/>
              <a:rect l="l" t="t" r="r" b="b"/>
              <a:pathLst>
                <a:path w="647700" h="613696" extrusionOk="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40">
            <a:hlinkClick r:id="rId5" action="ppaction://hlinksldjump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endParaRPr sz="1100"/>
          </a:p>
        </p:txBody>
      </p:sp>
      <p:cxnSp>
        <p:nvCxnSpPr>
          <p:cNvPr id="617" name="Google Shape;617;p40"/>
          <p:cNvCxnSpPr/>
          <p:nvPr/>
        </p:nvCxnSpPr>
        <p:spPr>
          <a:xfrm>
            <a:off x="253142" y="2402327"/>
            <a:ext cx="1750200" cy="0"/>
          </a:xfrm>
          <a:prstGeom prst="straightConnector1">
            <a:avLst/>
          </a:prstGeom>
          <a:noFill/>
          <a:ln w="9525" cap="flat" cmpd="sng">
            <a:solidFill>
              <a:srgbClr val="5555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8" name="Google Shape;618;p40">
            <a:hlinkClick r:id="" action="ppaction://noaction"/>
          </p:cNvPr>
          <p:cNvSpPr/>
          <p:nvPr/>
        </p:nvSpPr>
        <p:spPr>
          <a:xfrm>
            <a:off x="352879" y="2609435"/>
            <a:ext cx="116151" cy="153705"/>
          </a:xfrm>
          <a:custGeom>
            <a:avLst/>
            <a:gdLst/>
            <a:ahLst/>
            <a:cxnLst/>
            <a:rect l="l" t="t" r="r" b="b"/>
            <a:pathLst>
              <a:path w="469298" h="621030" extrusionOk="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0">
            <a:hlinkClick r:id="" action="ppaction://noaction"/>
          </p:cNvPr>
          <p:cNvSpPr/>
          <p:nvPr/>
        </p:nvSpPr>
        <p:spPr>
          <a:xfrm>
            <a:off x="343018" y="2968523"/>
            <a:ext cx="130970" cy="154105"/>
          </a:xfrm>
          <a:custGeom>
            <a:avLst/>
            <a:gdLst/>
            <a:ahLst/>
            <a:cxnLst/>
            <a:rect l="l" t="t" r="r" b="b"/>
            <a:pathLst>
              <a:path w="254310" h="299233" extrusionOk="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40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621" name="Google Shape;621;p40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0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623" name="Google Shape;623;p40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0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GNNie</a:t>
            </a:r>
            <a:endParaRPr sz="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7895219" y="282786"/>
            <a:ext cx="87048" cy="96035"/>
          </a:xfrm>
          <a:custGeom>
            <a:avLst/>
            <a:gdLst/>
            <a:ahLst/>
            <a:cxnLst/>
            <a:rect l="l" t="t" r="r" b="b"/>
            <a:pathLst>
              <a:path w="116064" h="128047" extrusionOk="0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0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0">
            <a:hlinkClick r:id="rId3" action="ppaction://hlinksldjump"/>
          </p:cNvPr>
          <p:cNvSpPr txBox="1"/>
          <p:nvPr/>
        </p:nvSpPr>
        <p:spPr>
          <a:xfrm>
            <a:off x="651992" y="634328"/>
            <a:ext cx="68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 sz="1100"/>
          </a:p>
        </p:txBody>
      </p:sp>
      <p:sp>
        <p:nvSpPr>
          <p:cNvPr id="629" name="Google Shape;629;p40">
            <a:hlinkClick r:id="" action="ppaction://noaction"/>
          </p:cNvPr>
          <p:cNvSpPr txBox="1"/>
          <p:nvPr/>
        </p:nvSpPr>
        <p:spPr>
          <a:xfrm>
            <a:off x="652004" y="97702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Teams</a:t>
            </a:r>
            <a:endParaRPr sz="1100"/>
          </a:p>
        </p:txBody>
      </p:sp>
      <p:sp>
        <p:nvSpPr>
          <p:cNvPr id="630" name="Google Shape;630;p40">
            <a:hlinkClick r:id="" action="ppaction://noaction"/>
          </p:cNvPr>
          <p:cNvSpPr txBox="1"/>
          <p:nvPr/>
        </p:nvSpPr>
        <p:spPr>
          <a:xfrm>
            <a:off x="652002" y="131385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Project</a:t>
            </a:r>
            <a:endParaRPr sz="1100"/>
          </a:p>
        </p:txBody>
      </p:sp>
      <p:sp>
        <p:nvSpPr>
          <p:cNvPr id="631" name="Google Shape;631;p40">
            <a:hlinkClick r:id="" action="ppaction://noaction"/>
          </p:cNvPr>
          <p:cNvSpPr txBox="1"/>
          <p:nvPr/>
        </p:nvSpPr>
        <p:spPr>
          <a:xfrm>
            <a:off x="651992" y="2609435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</a:t>
            </a:r>
            <a:endParaRPr sz="1100"/>
          </a:p>
        </p:txBody>
      </p:sp>
      <p:sp>
        <p:nvSpPr>
          <p:cNvPr id="632" name="Google Shape;632;p40">
            <a:hlinkClick r:id="" action="ppaction://noaction"/>
          </p:cNvPr>
          <p:cNvSpPr txBox="1"/>
          <p:nvPr/>
        </p:nvSpPr>
        <p:spPr>
          <a:xfrm>
            <a:off x="652002" y="2949000"/>
            <a:ext cx="97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endParaRPr sz="1100"/>
          </a:p>
        </p:txBody>
      </p:sp>
      <p:sp>
        <p:nvSpPr>
          <p:cNvPr id="633" name="Google Shape;633;p40">
            <a:hlinkClick r:id="" action="ppaction://noaction"/>
          </p:cNvPr>
          <p:cNvSpPr txBox="1"/>
          <p:nvPr/>
        </p:nvSpPr>
        <p:spPr>
          <a:xfrm>
            <a:off x="651992" y="3328411"/>
            <a:ext cx="78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Feedback</a:t>
            </a:r>
            <a:endParaRPr sz="1100"/>
          </a:p>
        </p:txBody>
      </p:sp>
      <p:sp>
        <p:nvSpPr>
          <p:cNvPr id="634" name="Google Shape;634;p40">
            <a:hlinkClick r:id="" action="ppaction://noaction"/>
          </p:cNvPr>
          <p:cNvSpPr/>
          <p:nvPr/>
        </p:nvSpPr>
        <p:spPr>
          <a:xfrm>
            <a:off x="327197" y="3330376"/>
            <a:ext cx="148820" cy="148812"/>
          </a:xfrm>
          <a:custGeom>
            <a:avLst/>
            <a:gdLst/>
            <a:ahLst/>
            <a:cxnLst/>
            <a:rect l="l" t="t" r="r" b="b"/>
            <a:pathLst>
              <a:path w="692188" h="692149" extrusionOk="0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2373025" y="2128600"/>
            <a:ext cx="622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oto Sans KR Bold"/>
                <a:ea typeface="Noto Sans KR Bold"/>
                <a:cs typeface="Noto Sans KR Bold"/>
                <a:sym typeface="Noto Sans KR"/>
              </a:rPr>
              <a:t>그래프 신경망(Graph Neural Networks, GNNs), 왜 사용할까?</a:t>
            </a:r>
            <a:endParaRPr sz="1600" b="1">
              <a:solidFill>
                <a:schemeClr val="lt1"/>
              </a:solidFill>
              <a:latin typeface="Noto Sans KR Bold"/>
              <a:ea typeface="Noto Sans KR Bold"/>
              <a:cs typeface="Noto Sans KR Bold"/>
              <a:sym typeface="Noto Sans KR"/>
            </a:endParaRPr>
          </a:p>
        </p:txBody>
      </p:sp>
      <p:sp>
        <p:nvSpPr>
          <p:cNvPr id="636" name="Google Shape;636;p40"/>
          <p:cNvSpPr txBox="1"/>
          <p:nvPr/>
        </p:nvSpPr>
        <p:spPr>
          <a:xfrm>
            <a:off x="2711225" y="2793900"/>
            <a:ext cx="24993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대부분의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기계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학습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방법이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순차적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(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예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: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텍스트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)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나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격자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(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예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: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이미지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)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에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중점을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두고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있으며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,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이전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신경망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모델들은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그래프</a:t>
            </a:r>
            <a:r>
              <a:rPr lang="en-GB" sz="1300" dirty="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데이터의</a:t>
            </a:r>
            <a:r>
              <a:rPr lang="en-GB" sz="1300" dirty="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복잡한</a:t>
            </a:r>
            <a:r>
              <a:rPr lang="en-GB" sz="1300" dirty="0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1ED760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구조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를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다루는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어려움을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겪는다는</a:t>
            </a:r>
            <a:r>
              <a:rPr lang="en-GB" sz="1300" dirty="0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 </a:t>
            </a:r>
            <a:r>
              <a:rPr lang="en-GB" sz="1300" dirty="0" err="1">
                <a:solidFill>
                  <a:srgbClr val="FFFFFF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점</a:t>
            </a:r>
            <a:endParaRPr sz="1300" dirty="0">
              <a:solidFill>
                <a:srgbClr val="FFFFFF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  <p:sp>
        <p:nvSpPr>
          <p:cNvPr id="637" name="Google Shape;637;p40"/>
          <p:cNvSpPr txBox="1"/>
          <p:nvPr/>
        </p:nvSpPr>
        <p:spPr>
          <a:xfrm>
            <a:off x="5695263" y="2793900"/>
            <a:ext cx="26388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반면, GNN은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데이터의 그래프 구조를 활용하여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노드와 엣지 간의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고차 의존성뿐만 아니라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 및 엣지의 특성을 포착하여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노드, 엣지 또는 (하위)그래프의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Noto Sans KR Regular"/>
                <a:ea typeface="Noto Sans KR Regular"/>
                <a:cs typeface="Noto Sans KR Regular"/>
                <a:sym typeface="Noto Sans KR"/>
              </a:rPr>
              <a:t>임베딩이나 표현을 학습할 수 있다!</a:t>
            </a:r>
            <a:endParaRPr sz="1300">
              <a:solidFill>
                <a:schemeClr val="dk1"/>
              </a:solidFill>
              <a:latin typeface="Noto Sans KR Regular"/>
              <a:ea typeface="Noto Sans KR Regular"/>
              <a:cs typeface="Noto Sans KR Regula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</Words>
  <Application>Microsoft Macintosh PowerPoint</Application>
  <PresentationFormat>화면 슬라이드 쇼(16:9)</PresentationFormat>
  <Paragraphs>374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Calibri</vt:lpstr>
      <vt:lpstr>Noto Sans KR</vt:lpstr>
      <vt:lpstr>Noto Sans KR Bold</vt:lpstr>
      <vt:lpstr>Noto Sans KR Regular</vt:lpstr>
      <vt:lpstr>Poppins Medium</vt:lpstr>
      <vt:lpstr>Arial</vt:lpstr>
      <vt:lpstr>Poppins SemiBold</vt:lpstr>
      <vt:lpstr>Poppins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이하윤</cp:lastModifiedBy>
  <cp:revision>1</cp:revision>
  <dcterms:modified xsi:type="dcterms:W3CDTF">2024-02-29T08:32:47Z</dcterms:modified>
</cp:coreProperties>
</file>